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62" r:id="rId2"/>
    <p:sldId id="302" r:id="rId3"/>
    <p:sldId id="281" r:id="rId4"/>
    <p:sldId id="283" r:id="rId5"/>
    <p:sldId id="285" r:id="rId6"/>
    <p:sldId id="284" r:id="rId7"/>
    <p:sldId id="276" r:id="rId8"/>
    <p:sldId id="303" r:id="rId9"/>
    <p:sldId id="297" r:id="rId10"/>
    <p:sldId id="298" r:id="rId11"/>
    <p:sldId id="287" r:id="rId12"/>
    <p:sldId id="300" r:id="rId13"/>
    <p:sldId id="301" r:id="rId14"/>
    <p:sldId id="299" r:id="rId15"/>
    <p:sldId id="294" r:id="rId16"/>
    <p:sldId id="288" r:id="rId17"/>
    <p:sldId id="538" r:id="rId18"/>
    <p:sldId id="295" r:id="rId19"/>
    <p:sldId id="539" r:id="rId20"/>
    <p:sldId id="540" r:id="rId21"/>
    <p:sldId id="289" r:id="rId22"/>
    <p:sldId id="541" r:id="rId23"/>
    <p:sldId id="543" r:id="rId24"/>
    <p:sldId id="290" r:id="rId25"/>
    <p:sldId id="529" r:id="rId26"/>
    <p:sldId id="536" r:id="rId27"/>
    <p:sldId id="532" r:id="rId28"/>
    <p:sldId id="534" r:id="rId29"/>
    <p:sldId id="535" r:id="rId30"/>
    <p:sldId id="291" r:id="rId31"/>
    <p:sldId id="526" r:id="rId32"/>
    <p:sldId id="304" r:id="rId33"/>
    <p:sldId id="525" r:id="rId34"/>
    <p:sldId id="524" r:id="rId35"/>
    <p:sldId id="293" r:id="rId36"/>
    <p:sldId id="528" r:id="rId37"/>
    <p:sldId id="527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D0CECE"/>
    <a:srgbClr val="9AEBEA"/>
    <a:srgbClr val="C882FF"/>
    <a:srgbClr val="45AECD"/>
    <a:srgbClr val="A7C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9"/>
    <p:restoredTop sz="92751"/>
  </p:normalViewPr>
  <p:slideViewPr>
    <p:cSldViewPr snapToGrid="0" snapToObjects="1">
      <p:cViewPr>
        <p:scale>
          <a:sx n="73" d="100"/>
          <a:sy n="73" d="100"/>
        </p:scale>
        <p:origin x="154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13B9E-3156-5047-9489-061FDE5930DE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22124-01AA-DB4A-8752-8434A788C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9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22124-01AA-DB4A-8752-8434A788C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0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22124-01AA-DB4A-8752-8434A788C3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Debugging support (create name table)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22124-01AA-DB4A-8752-8434A788C3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9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22124-01AA-DB4A-8752-8434A788C3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22124-01AA-DB4A-8752-8434A788C3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25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22124-01AA-DB4A-8752-8434A788C3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7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22124-01AA-DB4A-8752-8434A788C3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9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22124-01AA-DB4A-8752-8434A788C3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6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7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9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1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5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3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84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7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4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D94AA-AC7A-E546-8A4E-A73A4943392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ED07A-018E-1844-9D36-AF2E83CE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7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lickr.com/photos/molas/1364382020/in/photostrea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EF99-5564-C147-B1B7-FF6605864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CGRA Architecture and Design 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356ED-D5B8-0943-AC0A-1F3767B44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58779"/>
            <a:ext cx="6858000" cy="1970484"/>
          </a:xfrm>
        </p:spPr>
        <p:txBody>
          <a:bodyPr>
            <a:normAutofit fontScale="92500" lnSpcReduction="20000"/>
          </a:bodyPr>
          <a:lstStyle/>
          <a:p>
            <a:endParaRPr lang="en-US" sz="2625" dirty="0"/>
          </a:p>
          <a:p>
            <a:r>
              <a:rPr lang="en-US" sz="3000" dirty="0"/>
              <a:t>Priyanka Raina</a:t>
            </a:r>
          </a:p>
          <a:p>
            <a:endParaRPr lang="en-US" dirty="0"/>
          </a:p>
          <a:p>
            <a:r>
              <a:rPr lang="en-US" dirty="0"/>
              <a:t>AHA Retreat</a:t>
            </a:r>
          </a:p>
          <a:p>
            <a:r>
              <a:rPr lang="en-US" dirty="0"/>
              <a:t>May 31, 2019</a:t>
            </a:r>
          </a:p>
        </p:txBody>
      </p:sp>
    </p:spTree>
    <p:extLst>
      <p:ext uri="{BB962C8B-B14F-4D97-AF65-F5344CB8AC3E}">
        <p14:creationId xmlns:p14="http://schemas.microsoft.com/office/powerpoint/2010/main" val="140495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1ADB33-463E-5D44-B9E9-D67209BCD669}"/>
              </a:ext>
            </a:extLst>
          </p:cNvPr>
          <p:cNvSpPr txBox="1"/>
          <p:nvPr/>
        </p:nvSpPr>
        <p:spPr>
          <a:xfrm>
            <a:off x="1371542" y="366623"/>
            <a:ext cx="5984331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1400" b="0" dirty="0">
                <a:latin typeface="Courier" pitchFamily="2" charset="0"/>
              </a:rPr>
              <a:t> magma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US" sz="1400" b="0" dirty="0">
                <a:latin typeface="Courier" pitchFamily="2" charset="0"/>
              </a:rPr>
              <a:t> m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1400" b="0" dirty="0">
                <a:latin typeface="Courier" pitchFamily="2" charset="0"/>
              </a:rPr>
              <a:t> mantle</a:t>
            </a:r>
          </a:p>
          <a:p>
            <a:pPr algn="l">
              <a:spcBef>
                <a:spcPts val="0"/>
              </a:spcBef>
            </a:pPr>
            <a:endParaRPr lang="en-US" sz="1400" b="0" dirty="0">
              <a:latin typeface="Courier" pitchFamily="2" charset="0"/>
            </a:endParaRP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full_adder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import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FullAdder</a:t>
            </a:r>
            <a:r>
              <a:rPr lang="en-US" sz="1400" b="0" dirty="0">
                <a:latin typeface="Courier" pitchFamily="2" charset="0"/>
              </a:rPr>
              <a:t>_</a:t>
            </a:r>
          </a:p>
          <a:p>
            <a:pPr algn="l">
              <a:spcBef>
                <a:spcPts val="0"/>
              </a:spcBef>
            </a:pPr>
            <a:endParaRPr lang="en-US" sz="1400" b="0" dirty="0">
              <a:latin typeface="Courier" pitchFamily="2" charset="0"/>
            </a:endParaRP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def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solidFill>
                  <a:srgbClr val="0000FF"/>
                </a:solidFill>
                <a:latin typeface="Courier" pitchFamily="2" charset="0"/>
              </a:rPr>
              <a:t>DefineAdd</a:t>
            </a:r>
            <a:r>
              <a:rPr lang="en-US" sz="1400" b="0" dirty="0">
                <a:latin typeface="Courier" pitchFamily="2" charset="0"/>
              </a:rPr>
              <a:t>(n):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  </a:t>
            </a: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class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latin typeface="Courier" pitchFamily="2" charset="0"/>
              </a:rPr>
              <a:t>Adder_</a:t>
            </a:r>
            <a:r>
              <a:rPr lang="en-US" sz="1400" b="0" dirty="0">
                <a:latin typeface="Courier" pitchFamily="2" charset="0"/>
              </a:rPr>
              <a:t>(</a:t>
            </a:r>
            <a:r>
              <a:rPr lang="en-US" sz="1400" b="0" dirty="0" err="1">
                <a:latin typeface="Courier" pitchFamily="2" charset="0"/>
              </a:rPr>
              <a:t>m.Circuit</a:t>
            </a:r>
            <a:r>
              <a:rPr lang="en-US" sz="1400" b="0" dirty="0">
                <a:latin typeface="Courier" pitchFamily="2" charset="0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name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=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f</a:t>
            </a:r>
            <a:r>
              <a:rPr lang="en-US" sz="1400" b="0" dirty="0" err="1">
                <a:solidFill>
                  <a:schemeClr val="accent6"/>
                </a:solidFill>
                <a:latin typeface="Courier" pitchFamily="2" charset="0"/>
              </a:rPr>
              <a:t>”Add</a:t>
            </a:r>
            <a:r>
              <a:rPr lang="en-US" sz="1400" b="0" dirty="0">
                <a:latin typeface="Courier" pitchFamily="2" charset="0"/>
              </a:rPr>
              <a:t>{n}</a:t>
            </a:r>
            <a:r>
              <a:rPr lang="en-US" sz="1400" b="0" dirty="0">
                <a:solidFill>
                  <a:schemeClr val="accent6"/>
                </a:solidFill>
                <a:latin typeface="Courier" pitchFamily="2" charset="0"/>
              </a:rPr>
              <a:t>”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IO = [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chemeClr val="accent6"/>
                </a:solidFill>
                <a:latin typeface="Courier" pitchFamily="2" charset="0"/>
              </a:rPr>
              <a:t>      “I0”</a:t>
            </a:r>
            <a:r>
              <a:rPr lang="en-US" sz="1400" b="0" dirty="0">
                <a:latin typeface="Courier" pitchFamily="2" charset="0"/>
              </a:rPr>
              <a:t>, </a:t>
            </a:r>
            <a:r>
              <a:rPr lang="en-US" sz="1400" b="0" dirty="0" err="1">
                <a:latin typeface="Courier" pitchFamily="2" charset="0"/>
              </a:rPr>
              <a:t>m.In</a:t>
            </a:r>
            <a:r>
              <a:rPr lang="en-US" sz="1400" b="0" dirty="0">
                <a:latin typeface="Courier" pitchFamily="2" charset="0"/>
              </a:rPr>
              <a:t>(</a:t>
            </a:r>
            <a:r>
              <a:rPr lang="en-US" sz="1400" b="0" dirty="0" err="1">
                <a:latin typeface="Courier" pitchFamily="2" charset="0"/>
              </a:rPr>
              <a:t>m.UInt</a:t>
            </a:r>
            <a:r>
              <a:rPr lang="en-US" sz="1400" b="0" dirty="0">
                <a:latin typeface="Courier" pitchFamily="2" charset="0"/>
              </a:rPr>
              <a:t>(n)),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chemeClr val="accent6"/>
                </a:solidFill>
                <a:latin typeface="Courier" pitchFamily="2" charset="0"/>
              </a:rPr>
              <a:t>      “I1”</a:t>
            </a:r>
            <a:r>
              <a:rPr lang="en-US" sz="1400" b="0" dirty="0">
                <a:latin typeface="Courier" pitchFamily="2" charset="0"/>
              </a:rPr>
              <a:t>, </a:t>
            </a:r>
            <a:r>
              <a:rPr lang="en-US" sz="1400" b="0" dirty="0" err="1">
                <a:latin typeface="Courier" pitchFamily="2" charset="0"/>
              </a:rPr>
              <a:t>m.In</a:t>
            </a:r>
            <a:r>
              <a:rPr lang="en-US" sz="1400" b="0" dirty="0">
                <a:latin typeface="Courier" pitchFamily="2" charset="0"/>
              </a:rPr>
              <a:t>(</a:t>
            </a:r>
            <a:r>
              <a:rPr lang="en-US" sz="1400" b="0" dirty="0" err="1">
                <a:latin typeface="Courier" pitchFamily="2" charset="0"/>
              </a:rPr>
              <a:t>m.UInt</a:t>
            </a:r>
            <a:r>
              <a:rPr lang="en-US" sz="1400" b="0" dirty="0">
                <a:latin typeface="Courier" pitchFamily="2" charset="0"/>
              </a:rPr>
              <a:t>(n)),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chemeClr val="accent6"/>
                </a:solidFill>
                <a:latin typeface="Courier" pitchFamily="2" charset="0"/>
              </a:rPr>
              <a:t>      “CIN”</a:t>
            </a:r>
            <a:r>
              <a:rPr lang="en-US" sz="1400" b="0" dirty="0">
                <a:latin typeface="Courier" pitchFamily="2" charset="0"/>
              </a:rPr>
              <a:t>, </a:t>
            </a:r>
            <a:r>
              <a:rPr lang="en-US" sz="1400" b="0" dirty="0" err="1">
                <a:latin typeface="Courier" pitchFamily="2" charset="0"/>
              </a:rPr>
              <a:t>m.In</a:t>
            </a:r>
            <a:r>
              <a:rPr lang="en-US" sz="1400" b="0" dirty="0">
                <a:latin typeface="Courier" pitchFamily="2" charset="0"/>
              </a:rPr>
              <a:t>(</a:t>
            </a:r>
            <a:r>
              <a:rPr lang="en-US" sz="1400" b="0" dirty="0" err="1">
                <a:latin typeface="Courier" pitchFamily="2" charset="0"/>
              </a:rPr>
              <a:t>m.Bit</a:t>
            </a:r>
            <a:r>
              <a:rPr lang="en-US" sz="1400" b="0" dirty="0">
                <a:latin typeface="Courier" pitchFamily="2" charset="0"/>
              </a:rPr>
              <a:t>),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chemeClr val="accent6"/>
                </a:solidFill>
                <a:latin typeface="Courier" pitchFamily="2" charset="0"/>
              </a:rPr>
              <a:t>      “O”</a:t>
            </a:r>
            <a:r>
              <a:rPr lang="en-US" sz="1400" b="0" dirty="0">
                <a:latin typeface="Courier" pitchFamily="2" charset="0"/>
              </a:rPr>
              <a:t>, </a:t>
            </a:r>
            <a:r>
              <a:rPr lang="en-US" sz="1400" b="0" dirty="0" err="1">
                <a:latin typeface="Courier" pitchFamily="2" charset="0"/>
              </a:rPr>
              <a:t>m.Out</a:t>
            </a:r>
            <a:r>
              <a:rPr lang="en-US" sz="1400" b="0" dirty="0">
                <a:latin typeface="Courier" pitchFamily="2" charset="0"/>
              </a:rPr>
              <a:t>(</a:t>
            </a:r>
            <a:r>
              <a:rPr lang="en-US" sz="1400" b="0" dirty="0" err="1">
                <a:latin typeface="Courier" pitchFamily="2" charset="0"/>
              </a:rPr>
              <a:t>m.UInt</a:t>
            </a:r>
            <a:r>
              <a:rPr lang="en-US" sz="1400" b="0" dirty="0">
                <a:latin typeface="Courier" pitchFamily="2" charset="0"/>
              </a:rPr>
              <a:t>(n)),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chemeClr val="accent6"/>
                </a:solidFill>
                <a:latin typeface="Courier" pitchFamily="2" charset="0"/>
              </a:rPr>
              <a:t>      “COUT”</a:t>
            </a:r>
            <a:r>
              <a:rPr lang="en-US" sz="1400" b="0" dirty="0">
                <a:latin typeface="Courier" pitchFamily="2" charset="0"/>
              </a:rPr>
              <a:t>, </a:t>
            </a:r>
            <a:r>
              <a:rPr lang="en-US" sz="1400" b="0" dirty="0" err="1">
                <a:latin typeface="Courier" pitchFamily="2" charset="0"/>
              </a:rPr>
              <a:t>m.Out</a:t>
            </a:r>
            <a:r>
              <a:rPr lang="en-US" sz="1400" b="0" dirty="0">
                <a:latin typeface="Courier" pitchFamily="2" charset="0"/>
              </a:rPr>
              <a:t>(</a:t>
            </a:r>
            <a:r>
              <a:rPr lang="en-US" sz="1400" b="0" dirty="0" err="1">
                <a:latin typeface="Courier" pitchFamily="2" charset="0"/>
              </a:rPr>
              <a:t>m.Bit</a:t>
            </a:r>
            <a:r>
              <a:rPr lang="en-US" sz="1400" b="0" dirty="0">
                <a:latin typeface="Courier" pitchFamily="2" charset="0"/>
              </a:rPr>
              <a:t>),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]</a:t>
            </a:r>
          </a:p>
          <a:p>
            <a:pPr algn="l">
              <a:spcBef>
                <a:spcPts val="0"/>
              </a:spcBef>
            </a:pPr>
            <a:endParaRPr lang="en-US" sz="1400" b="0" dirty="0">
              <a:latin typeface="Courier" pitchFamily="2" charset="0"/>
            </a:endParaRP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    @</a:t>
            </a:r>
            <a:r>
              <a:rPr lang="en-US" sz="1400" b="0" dirty="0" err="1">
                <a:solidFill>
                  <a:srgbClr val="0070C0"/>
                </a:solidFill>
                <a:latin typeface="Courier" pitchFamily="2" charset="0"/>
              </a:rPr>
              <a:t>classmethod</a:t>
            </a:r>
            <a:endParaRPr lang="en-US" sz="1400" b="0" dirty="0">
              <a:solidFill>
                <a:srgbClr val="0070C0"/>
              </a:solidFill>
              <a:latin typeface="Courier" pitchFamily="2" charset="0"/>
            </a:endParaRP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    def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latin typeface="Courier" pitchFamily="2" charset="0"/>
              </a:rPr>
              <a:t>definition</a:t>
            </a:r>
            <a:r>
              <a:rPr lang="en-US" sz="1400" b="0" dirty="0">
                <a:latin typeface="Courier" pitchFamily="2" charset="0"/>
              </a:rPr>
              <a:t>(</a:t>
            </a:r>
            <a:r>
              <a:rPr lang="en-US" sz="1400" b="0" dirty="0" err="1">
                <a:latin typeface="Courier" pitchFamily="2" charset="0"/>
              </a:rPr>
              <a:t>io</a:t>
            </a:r>
            <a:r>
              <a:rPr lang="en-US" sz="1400" b="0" dirty="0">
                <a:latin typeface="Courier" pitchFamily="2" charset="0"/>
              </a:rPr>
              <a:t>):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  O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=</a:t>
            </a:r>
            <a:r>
              <a:rPr lang="en-US" sz="1400" b="0" dirty="0">
                <a:latin typeface="Courier" pitchFamily="2" charset="0"/>
              </a:rPr>
              <a:t> []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  COUT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=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io.CIN</a:t>
            </a:r>
            <a:endParaRPr lang="en-US" sz="1400" b="0" dirty="0">
              <a:latin typeface="Courier" pitchFamily="2" charset="0"/>
            </a:endParaRP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      for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i</a:t>
            </a:r>
            <a:r>
              <a:rPr lang="en-US" sz="1400" b="0" dirty="0">
                <a:latin typeface="Courier" pitchFamily="2" charset="0"/>
              </a:rPr>
              <a:t> in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range</a:t>
            </a:r>
            <a:r>
              <a:rPr lang="en-US" sz="1400" b="0" dirty="0">
                <a:latin typeface="Courier" pitchFamily="2" charset="0"/>
              </a:rPr>
              <a:t>(n):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    </a:t>
            </a:r>
            <a:r>
              <a:rPr lang="en-US" sz="1400" b="0" dirty="0" err="1">
                <a:latin typeface="Courier" pitchFamily="2" charset="0"/>
              </a:rPr>
              <a:t>fulladder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=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FullAdder</a:t>
            </a:r>
            <a:r>
              <a:rPr lang="en-US" sz="1400" b="0" dirty="0">
                <a:latin typeface="Courier" pitchFamily="2" charset="0"/>
              </a:rPr>
              <a:t>_()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    OI, COUT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=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fulladder</a:t>
            </a:r>
            <a:r>
              <a:rPr lang="en-US" sz="1400" b="0" dirty="0">
                <a:latin typeface="Courier" pitchFamily="2" charset="0"/>
              </a:rPr>
              <a:t>(io.I0[</a:t>
            </a:r>
            <a:r>
              <a:rPr lang="en-US" sz="1400" b="0" dirty="0" err="1">
                <a:latin typeface="Courier" pitchFamily="2" charset="0"/>
              </a:rPr>
              <a:t>i</a:t>
            </a:r>
            <a:r>
              <a:rPr lang="en-US" sz="1400" b="0" dirty="0">
                <a:latin typeface="Courier" pitchFamily="2" charset="0"/>
              </a:rPr>
              <a:t>], io.I1[</a:t>
            </a:r>
            <a:r>
              <a:rPr lang="en-US" sz="1400" b="0" dirty="0" err="1">
                <a:latin typeface="Courier" pitchFamily="2" charset="0"/>
              </a:rPr>
              <a:t>i</a:t>
            </a:r>
            <a:r>
              <a:rPr lang="en-US" sz="1400" b="0" dirty="0">
                <a:latin typeface="Courier" pitchFamily="2" charset="0"/>
              </a:rPr>
              <a:t>], COUT)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    </a:t>
            </a:r>
            <a:r>
              <a:rPr lang="en-US" sz="1400" b="0" dirty="0" err="1">
                <a:latin typeface="Courier" pitchFamily="2" charset="0"/>
              </a:rPr>
              <a:t>O.append</a:t>
            </a:r>
            <a:r>
              <a:rPr lang="en-US" sz="1400" b="0" dirty="0">
                <a:latin typeface="Courier" pitchFamily="2" charset="0"/>
              </a:rPr>
              <a:t>(OI)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  </a:t>
            </a:r>
            <a:r>
              <a:rPr lang="en-US" sz="1400" b="0" dirty="0" err="1">
                <a:latin typeface="Courier" pitchFamily="2" charset="0"/>
              </a:rPr>
              <a:t>io.O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&lt;=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m.uint</a:t>
            </a:r>
            <a:r>
              <a:rPr lang="en-US" sz="1400" b="0" dirty="0">
                <a:latin typeface="Courier" pitchFamily="2" charset="0"/>
              </a:rPr>
              <a:t>(OI)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latin typeface="Courier" pitchFamily="2" charset="0"/>
              </a:rPr>
              <a:t>      </a:t>
            </a:r>
            <a:r>
              <a:rPr lang="en-US" sz="1400" b="0" dirty="0" err="1">
                <a:latin typeface="Courier" pitchFamily="2" charset="0"/>
              </a:rPr>
              <a:t>io.COUT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&lt;=</a:t>
            </a:r>
            <a:r>
              <a:rPr lang="en-US" sz="1400" b="0" dirty="0">
                <a:latin typeface="Courier" pitchFamily="2" charset="0"/>
              </a:rPr>
              <a:t> COUT</a:t>
            </a:r>
          </a:p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rgbClr val="0070C0"/>
                </a:solidFill>
                <a:latin typeface="Courier" pitchFamily="2" charset="0"/>
              </a:rPr>
              <a:t>  return</a:t>
            </a:r>
            <a:r>
              <a:rPr lang="en-US" sz="1400" b="0" dirty="0">
                <a:latin typeface="Courier" pitchFamily="2" charset="0"/>
              </a:rPr>
              <a:t> Adder_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A1C665-34DB-3E45-BC88-AC5A5CB41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930" y="1737759"/>
            <a:ext cx="2054448" cy="5228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Magma Circuit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D2482C-9DCE-1D46-835D-FFF6E55606B9}"/>
              </a:ext>
            </a:extLst>
          </p:cNvPr>
          <p:cNvSpPr txBox="1">
            <a:spLocks/>
          </p:cNvSpPr>
          <p:nvPr/>
        </p:nvSpPr>
        <p:spPr>
          <a:xfrm>
            <a:off x="4796518" y="920978"/>
            <a:ext cx="36776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Python Generator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3145B7-855B-7F47-A9AC-B86D6A4F9641}"/>
              </a:ext>
            </a:extLst>
          </p:cNvPr>
          <p:cNvCxnSpPr/>
          <p:nvPr/>
        </p:nvCxnSpPr>
        <p:spPr>
          <a:xfrm flipH="1">
            <a:off x="4261946" y="2018892"/>
            <a:ext cx="13791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A87CC6-20BF-8540-8391-E5BD9EE3FCD0}"/>
              </a:ext>
            </a:extLst>
          </p:cNvPr>
          <p:cNvCxnSpPr/>
          <p:nvPr/>
        </p:nvCxnSpPr>
        <p:spPr>
          <a:xfrm flipH="1">
            <a:off x="3359271" y="1583760"/>
            <a:ext cx="13791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9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0538-233A-8B4D-97DC-0741A3AA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Magma and </a:t>
            </a:r>
            <a:r>
              <a:rPr lang="en-US" dirty="0" err="1"/>
              <a:t>CoreIR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7C29-B5CE-934A-B388-045851ADA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r>
              <a:rPr lang="en-US" sz="2400" dirty="0"/>
              <a:t>Magma compiles into </a:t>
            </a:r>
            <a:r>
              <a:rPr lang="en-US" sz="2400" dirty="0" err="1"/>
              <a:t>CoreIR</a:t>
            </a:r>
            <a:r>
              <a:rPr lang="en-US" sz="2400" dirty="0"/>
              <a:t> – which is our LLVM-style hardware intermediate representation and compiler infrastructure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449587-876A-CB49-948A-2180320B3AAB}"/>
              </a:ext>
            </a:extLst>
          </p:cNvPr>
          <p:cNvSpPr/>
          <p:nvPr/>
        </p:nvSpPr>
        <p:spPr>
          <a:xfrm>
            <a:off x="3862083" y="4315061"/>
            <a:ext cx="1250576" cy="568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CoreIR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1894E8-26B7-2042-A5D9-44C18B3CC43C}"/>
              </a:ext>
            </a:extLst>
          </p:cNvPr>
          <p:cNvGrpSpPr/>
          <p:nvPr/>
        </p:nvGrpSpPr>
        <p:grpSpPr>
          <a:xfrm>
            <a:off x="2294196" y="5610157"/>
            <a:ext cx="4386350" cy="568835"/>
            <a:chOff x="2378825" y="5892545"/>
            <a:chExt cx="4386350" cy="5688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7896B3-721B-4344-883B-0C930ECCB86E}"/>
                </a:ext>
              </a:extLst>
            </p:cNvPr>
            <p:cNvSpPr/>
            <p:nvPr/>
          </p:nvSpPr>
          <p:spPr>
            <a:xfrm>
              <a:off x="2378825" y="5892545"/>
              <a:ext cx="1250576" cy="5688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FPGA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C66F54-8078-9448-862B-4A2B0514F2CC}"/>
                </a:ext>
              </a:extLst>
            </p:cNvPr>
            <p:cNvSpPr/>
            <p:nvPr/>
          </p:nvSpPr>
          <p:spPr>
            <a:xfrm>
              <a:off x="3946712" y="5892545"/>
              <a:ext cx="1250576" cy="5688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CGRA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D7208D-12CD-0641-A6FC-D7BA37C75300}"/>
                </a:ext>
              </a:extLst>
            </p:cNvPr>
            <p:cNvSpPr/>
            <p:nvPr/>
          </p:nvSpPr>
          <p:spPr>
            <a:xfrm>
              <a:off x="5514599" y="5892545"/>
              <a:ext cx="1250576" cy="5688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ASIC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EB6AAD5-E20B-B04D-A020-D6826C778064}"/>
              </a:ext>
            </a:extLst>
          </p:cNvPr>
          <p:cNvSpPr txBox="1"/>
          <p:nvPr/>
        </p:nvSpPr>
        <p:spPr>
          <a:xfrm>
            <a:off x="5173253" y="4399423"/>
            <a:ext cx="1764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“LLVM for HW”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3A3657-22BB-464C-B95D-97F7BB27F9FE}"/>
              </a:ext>
            </a:extLst>
          </p:cNvPr>
          <p:cNvGrpSpPr/>
          <p:nvPr/>
        </p:nvGrpSpPr>
        <p:grpSpPr>
          <a:xfrm>
            <a:off x="1161869" y="2825564"/>
            <a:ext cx="6651004" cy="763236"/>
            <a:chOff x="1753537" y="3013823"/>
            <a:chExt cx="6651004" cy="7632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BCE90D-A411-144B-B06D-A4EF209DBBB9}"/>
                </a:ext>
              </a:extLst>
            </p:cNvPr>
            <p:cNvSpPr/>
            <p:nvPr/>
          </p:nvSpPr>
          <p:spPr>
            <a:xfrm>
              <a:off x="1753537" y="3208224"/>
              <a:ext cx="1250576" cy="5688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Verilog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DC7B8A-324C-B942-8ADC-142F58D1AB74}"/>
                </a:ext>
              </a:extLst>
            </p:cNvPr>
            <p:cNvSpPr/>
            <p:nvPr/>
          </p:nvSpPr>
          <p:spPr>
            <a:xfrm>
              <a:off x="3321424" y="3208224"/>
              <a:ext cx="1250576" cy="5688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Magma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1C8FD9-5CBE-F84E-8774-27FBD50875BB}"/>
                </a:ext>
              </a:extLst>
            </p:cNvPr>
            <p:cNvSpPr/>
            <p:nvPr/>
          </p:nvSpPr>
          <p:spPr>
            <a:xfrm>
              <a:off x="4889311" y="3208224"/>
              <a:ext cx="1250576" cy="5688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Chisel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4496EE-E6C9-8B4D-9EAF-8FC7ACBDEDA6}"/>
                </a:ext>
              </a:extLst>
            </p:cNvPr>
            <p:cNvSpPr/>
            <p:nvPr/>
          </p:nvSpPr>
          <p:spPr>
            <a:xfrm>
              <a:off x="6457198" y="3208224"/>
              <a:ext cx="1250576" cy="5688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Halide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D95AFA-0234-7949-9E9B-522AC136E725}"/>
                </a:ext>
              </a:extLst>
            </p:cNvPr>
            <p:cNvSpPr txBox="1"/>
            <p:nvPr/>
          </p:nvSpPr>
          <p:spPr>
            <a:xfrm>
              <a:off x="7865611" y="3013823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08FF0D-3953-5F4D-8EAC-45DF0F61152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787157" y="3588800"/>
            <a:ext cx="2320758" cy="719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5595A1-45EB-2E41-9831-9524A850302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355044" y="3588800"/>
            <a:ext cx="1016850" cy="726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493974-DDAA-2A43-9F4C-023B66460D43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605620" y="3588800"/>
            <a:ext cx="317311" cy="726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2E7063-A8B4-754E-BE94-CDF67A157DC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859140" y="3588800"/>
            <a:ext cx="1631678" cy="719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B7E806-7B5F-AF42-A5CE-A0F7AB375BB3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2919484" y="4898086"/>
            <a:ext cx="1220322" cy="71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6B6F7F-0C28-DD42-99FA-B9A3076DBAE4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487371" y="4883896"/>
            <a:ext cx="0" cy="726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8BDF30-8756-9844-BE78-024C8315B2F9}"/>
              </a:ext>
            </a:extLst>
          </p:cNvPr>
          <p:cNvCxnSpPr>
            <a:cxnSpLocks/>
          </p:cNvCxnSpPr>
          <p:nvPr/>
        </p:nvCxnSpPr>
        <p:spPr>
          <a:xfrm>
            <a:off x="4834937" y="4890991"/>
            <a:ext cx="1220322" cy="71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12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1D09-67AA-674C-BDC4-8874C774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CoreIR</a:t>
            </a:r>
            <a:r>
              <a:rPr lang="en-US" dirty="0"/>
              <a:t> Primitives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9419AD-A5AA-A24E-9337-B0E3E1EAB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94813"/>
              </p:ext>
            </p:extLst>
          </p:nvPr>
        </p:nvGraphicFramePr>
        <p:xfrm>
          <a:off x="561942" y="1431609"/>
          <a:ext cx="8020116" cy="441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8270">
                  <a:extLst>
                    <a:ext uri="{9D8B030D-6E8A-4147-A177-3AD203B41FA5}">
                      <a16:colId xmlns:a16="http://schemas.microsoft.com/office/drawing/2014/main" val="3435156030"/>
                    </a:ext>
                  </a:extLst>
                </a:gridCol>
                <a:gridCol w="5731846">
                  <a:extLst>
                    <a:ext uri="{9D8B030D-6E8A-4147-A177-3AD203B41FA5}">
                      <a16:colId xmlns:a16="http://schemas.microsoft.com/office/drawing/2014/main" val="114971581"/>
                    </a:ext>
                  </a:extLst>
                </a:gridCol>
              </a:tblGrid>
              <a:tr h="85344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" pitchFamily="2" charset="0"/>
                        </a:rPr>
                        <a:t>Bitwise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Courier" pitchFamily="2" charset="0"/>
                        </a:rPr>
                        <a:t>buf</a:t>
                      </a:r>
                      <a:r>
                        <a:rPr lang="en-US" sz="2000" dirty="0">
                          <a:latin typeface="Courier" pitchFamily="2" charset="0"/>
                        </a:rPr>
                        <a:t>, not,</a:t>
                      </a:r>
                    </a:p>
                    <a:p>
                      <a:pPr algn="ctr"/>
                      <a:r>
                        <a:rPr lang="en-US" sz="2000" dirty="0">
                          <a:latin typeface="Courier" pitchFamily="2" charset="0"/>
                        </a:rPr>
                        <a:t>and, or,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xor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andr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orr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xorr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</a:p>
                    <a:p>
                      <a:pPr algn="ctr"/>
                      <a:r>
                        <a:rPr lang="en-US" sz="2000" dirty="0" err="1">
                          <a:latin typeface="Courier" pitchFamily="2" charset="0"/>
                        </a:rPr>
                        <a:t>shl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lshr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ashr</a:t>
                      </a:r>
                      <a:endParaRPr lang="en-US" sz="20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909037"/>
                  </a:ext>
                </a:extLst>
              </a:tr>
              <a:tr h="85344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" pitchFamily="2" charset="0"/>
                        </a:rPr>
                        <a:t>Arithmetic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" pitchFamily="2" charset="0"/>
                        </a:rPr>
                        <a:t>neg,</a:t>
                      </a:r>
                    </a:p>
                    <a:p>
                      <a:pPr algn="ctr"/>
                      <a:r>
                        <a:rPr lang="en-US" sz="2000" dirty="0">
                          <a:latin typeface="Courier" pitchFamily="2" charset="0"/>
                        </a:rPr>
                        <a:t>add, sub,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mul</a:t>
                      </a:r>
                      <a:r>
                        <a:rPr lang="en-US" sz="2000" dirty="0">
                          <a:latin typeface="Courier" pitchFamily="2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sz="2000" dirty="0" err="1">
                          <a:latin typeface="Courier" pitchFamily="2" charset="0"/>
                        </a:rPr>
                        <a:t>udiv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urem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sdiv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srem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smod</a:t>
                      </a:r>
                      <a:endParaRPr lang="en-US" sz="2000" dirty="0">
                        <a:latin typeface="Courier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409403"/>
                  </a:ext>
                </a:extLst>
              </a:tr>
              <a:tr h="85344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" pitchFamily="2" charset="0"/>
                        </a:rPr>
                        <a:t>Comp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" pitchFamily="2" charset="0"/>
                        </a:rPr>
                        <a:t>eq,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neq</a:t>
                      </a:r>
                      <a:r>
                        <a:rPr lang="en-US" sz="2000" dirty="0">
                          <a:latin typeface="Courier" pitchFamily="2" charset="0"/>
                        </a:rPr>
                        <a:t>,</a:t>
                      </a:r>
                      <a:br>
                        <a:rPr lang="en-US" sz="2000" dirty="0">
                          <a:latin typeface="Courier" pitchFamily="2" charset="0"/>
                        </a:rPr>
                      </a:br>
                      <a:r>
                        <a:rPr lang="en-US" sz="2000" dirty="0" err="1">
                          <a:latin typeface="Courier" pitchFamily="2" charset="0"/>
                        </a:rPr>
                        <a:t>slt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sgt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sle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sge</a:t>
                      </a:r>
                      <a:r>
                        <a:rPr lang="en-US" sz="2000" dirty="0">
                          <a:latin typeface="Courier" pitchFamily="2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sz="2000" dirty="0" err="1">
                          <a:latin typeface="Courier" pitchFamily="2" charset="0"/>
                        </a:rPr>
                        <a:t>ult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ugt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ule</a:t>
                      </a:r>
                      <a:r>
                        <a:rPr lang="en-US" sz="2000" dirty="0">
                          <a:latin typeface="Courier" pitchFamily="2" charset="0"/>
                        </a:rPr>
                        <a:t>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uge</a:t>
                      </a:r>
                      <a:endParaRPr lang="en-US" sz="20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196962"/>
                  </a:ext>
                </a:extLst>
              </a:tr>
              <a:tr h="3362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" pitchFamily="2" charset="0"/>
                        </a:rPr>
                        <a:t>Stateful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" pitchFamily="2" charset="0"/>
                        </a:rPr>
                        <a:t>reg,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regrst</a:t>
                      </a:r>
                      <a:r>
                        <a:rPr lang="en-US" sz="2000" dirty="0">
                          <a:latin typeface="Courier" pitchFamily="2" charset="0"/>
                        </a:rPr>
                        <a:t>, mem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693822"/>
                  </a:ext>
                </a:extLst>
              </a:tr>
              <a:tr h="85344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" pitchFamily="2" charset="0"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" pitchFamily="2" charset="0"/>
                        </a:rPr>
                        <a:t>mux,</a:t>
                      </a:r>
                    </a:p>
                    <a:p>
                      <a:pPr algn="ctr"/>
                      <a:r>
                        <a:rPr lang="en-US" sz="2000" dirty="0">
                          <a:latin typeface="Courier" pitchFamily="2" charset="0"/>
                        </a:rPr>
                        <a:t>slice, </a:t>
                      </a:r>
                      <a:r>
                        <a:rPr lang="en-US" sz="2000" dirty="0" err="1">
                          <a:latin typeface="Courier" pitchFamily="2" charset="0"/>
                        </a:rPr>
                        <a:t>concat</a:t>
                      </a:r>
                      <a:r>
                        <a:rPr lang="en-US" sz="2000" dirty="0">
                          <a:latin typeface="Courier" pitchFamily="2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sz="2000" dirty="0" err="1">
                          <a:latin typeface="Courier" pitchFamily="2" charset="0"/>
                        </a:rPr>
                        <a:t>zext</a:t>
                      </a:r>
                      <a:r>
                        <a:rPr lang="en-US" sz="2000" dirty="0">
                          <a:latin typeface="Courier" pitchFamily="2" charset="0"/>
                        </a:rPr>
                        <a:t>, sext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3607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4F2AFC-1EAE-2745-8DFC-FE1D55B8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51209"/>
            <a:ext cx="7886700" cy="941703"/>
          </a:xfrm>
        </p:spPr>
        <p:txBody>
          <a:bodyPr>
            <a:normAutofit/>
          </a:bodyPr>
          <a:lstStyle/>
          <a:p>
            <a:r>
              <a:rPr lang="en-US" sz="2400" dirty="0"/>
              <a:t>Magma circuit == Verilog module == </a:t>
            </a:r>
            <a:r>
              <a:rPr lang="en-US" sz="2400" dirty="0" err="1"/>
              <a:t>CoreIR</a:t>
            </a:r>
            <a:r>
              <a:rPr lang="en-US" sz="2400" dirty="0"/>
              <a:t> graph of these primitives</a:t>
            </a:r>
          </a:p>
        </p:txBody>
      </p:sp>
    </p:spTree>
    <p:extLst>
      <p:ext uri="{BB962C8B-B14F-4D97-AF65-F5344CB8AC3E}">
        <p14:creationId xmlns:p14="http://schemas.microsoft.com/office/powerpoint/2010/main" val="79726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1D09-67AA-674C-BDC4-8874C774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CoreIR</a:t>
            </a:r>
            <a:r>
              <a:rPr lang="en-US" dirty="0"/>
              <a:t> Passes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E142-6F04-C145-8E97-9C176C9C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Constant folding</a:t>
            </a:r>
          </a:p>
          <a:p>
            <a:r>
              <a:rPr lang="en-US" dirty="0"/>
              <a:t>Dead circuit elimination</a:t>
            </a:r>
          </a:p>
          <a:p>
            <a:r>
              <a:rPr lang="en-US" dirty="0"/>
              <a:t>Elaboration of generators</a:t>
            </a:r>
          </a:p>
          <a:p>
            <a:r>
              <a:rPr lang="en-US" dirty="0"/>
              <a:t>Verification (for example map to SMT)</a:t>
            </a:r>
          </a:p>
          <a:p>
            <a:r>
              <a:rPr lang="en-US" dirty="0"/>
              <a:t>Technology mapping</a:t>
            </a:r>
          </a:p>
          <a:p>
            <a:r>
              <a:rPr lang="en-US" dirty="0"/>
              <a:t>Linking </a:t>
            </a:r>
          </a:p>
        </p:txBody>
      </p:sp>
    </p:spTree>
    <p:extLst>
      <p:ext uri="{BB962C8B-B14F-4D97-AF65-F5344CB8AC3E}">
        <p14:creationId xmlns:p14="http://schemas.microsoft.com/office/powerpoint/2010/main" val="342945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2C63D-8CB8-854C-A3BD-8059B5A9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38791" y="793066"/>
            <a:ext cx="5271868" cy="5271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1411C7-B5E1-B341-A94B-35E0F5170F87}"/>
              </a:ext>
            </a:extLst>
          </p:cNvPr>
          <p:cNvSpPr txBox="1"/>
          <p:nvPr/>
        </p:nvSpPr>
        <p:spPr>
          <a:xfrm>
            <a:off x="3839209" y="3105834"/>
            <a:ext cx="2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Avenir Book" panose="02000503020000020003" pitchFamily="2" charset="0"/>
              </a:rPr>
              <a:t>CoreIR</a:t>
            </a:r>
            <a:endParaRPr lang="en-US" sz="1200" b="1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C3BED-E5B6-1E47-AFAC-C669432842AA}"/>
              </a:ext>
            </a:extLst>
          </p:cNvPr>
          <p:cNvSpPr txBox="1"/>
          <p:nvPr/>
        </p:nvSpPr>
        <p:spPr>
          <a:xfrm>
            <a:off x="4299403" y="2040119"/>
            <a:ext cx="223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Book" panose="02000503020000020003" pitchFamily="2" charset="0"/>
              </a:rPr>
              <a:t>Magma</a:t>
            </a:r>
            <a:endParaRPr lang="en-US" sz="1200" b="1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C19DB-2AA6-404C-9F8B-8B509889AE95}"/>
              </a:ext>
            </a:extLst>
          </p:cNvPr>
          <p:cNvSpPr txBox="1"/>
          <p:nvPr/>
        </p:nvSpPr>
        <p:spPr>
          <a:xfrm>
            <a:off x="4880771" y="978011"/>
            <a:ext cx="456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Book" panose="02000503020000020003" pitchFamily="2" charset="0"/>
              </a:rPr>
              <a:t>Higher Level DSLs</a:t>
            </a:r>
            <a:endParaRPr lang="en-US" sz="1200" b="1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273A3-F404-8442-A6EF-BE88EBB78389}"/>
              </a:ext>
            </a:extLst>
          </p:cNvPr>
          <p:cNvSpPr txBox="1"/>
          <p:nvPr/>
        </p:nvSpPr>
        <p:spPr>
          <a:xfrm>
            <a:off x="1806659" y="6611779"/>
            <a:ext cx="5530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source: https://</a:t>
            </a:r>
            <a:r>
              <a:rPr lang="en-US" sz="1000" dirty="0" err="1">
                <a:solidFill>
                  <a:schemeClr val="bg1"/>
                </a:solidFill>
              </a:rPr>
              <a:t>physicsforme.com</a:t>
            </a:r>
            <a:r>
              <a:rPr lang="en-US" sz="1000" dirty="0">
                <a:solidFill>
                  <a:schemeClr val="bg1"/>
                </a:solidFill>
              </a:rPr>
              <a:t>/2011/07/19/best-ever-measurement-of-earths-radioactivity/</a:t>
            </a:r>
          </a:p>
        </p:txBody>
      </p:sp>
    </p:spTree>
    <p:extLst>
      <p:ext uri="{BB962C8B-B14F-4D97-AF65-F5344CB8AC3E}">
        <p14:creationId xmlns:p14="http://schemas.microsoft.com/office/powerpoint/2010/main" val="321758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21CAB-16E1-344F-AF38-508AD46BD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" r="13095" b="1254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8DFC7F-63BC-8744-88C2-9DAB14ED40D5}"/>
              </a:ext>
            </a:extLst>
          </p:cNvPr>
          <p:cNvSpPr txBox="1"/>
          <p:nvPr/>
        </p:nvSpPr>
        <p:spPr>
          <a:xfrm>
            <a:off x="294227" y="6582383"/>
            <a:ext cx="855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Image source: Jesse Varner - Raft Lake and the Little Wind River Valley beyond, </a:t>
            </a: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https://www.flickr.com/photos/molas/1364382020/in/photostream/</a:t>
            </a:r>
            <a:endParaRPr lang="en-US" sz="1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1A61D-FFAB-4442-9222-CFC999786484}"/>
              </a:ext>
            </a:extLst>
          </p:cNvPr>
          <p:cNvSpPr txBox="1"/>
          <p:nvPr/>
        </p:nvSpPr>
        <p:spPr>
          <a:xfrm>
            <a:off x="1732404" y="2000473"/>
            <a:ext cx="1624693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Avenir Book" panose="02000503020000020003" pitchFamily="2" charset="0"/>
              </a:rPr>
              <a:t>Peak</a:t>
            </a:r>
          </a:p>
          <a:p>
            <a:r>
              <a:rPr lang="en-US" sz="1650" b="1" dirty="0">
                <a:solidFill>
                  <a:schemeClr val="bg1"/>
                </a:solidFill>
                <a:latin typeface="Avenir Book" panose="02000503020000020003" pitchFamily="2" charset="0"/>
              </a:rPr>
              <a:t>PE DSL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7AE88-32D7-E046-ABDC-A9E7D1D7DE41}"/>
              </a:ext>
            </a:extLst>
          </p:cNvPr>
          <p:cNvSpPr txBox="1"/>
          <p:nvPr/>
        </p:nvSpPr>
        <p:spPr>
          <a:xfrm>
            <a:off x="2814387" y="4021670"/>
            <a:ext cx="2212521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Avenir Book" panose="02000503020000020003" pitchFamily="2" charset="0"/>
              </a:rPr>
              <a:t>Lake</a:t>
            </a:r>
          </a:p>
          <a:p>
            <a:r>
              <a:rPr lang="en-US" sz="1650" b="1" dirty="0">
                <a:solidFill>
                  <a:schemeClr val="bg1"/>
                </a:solidFill>
                <a:latin typeface="Avenir Book" panose="02000503020000020003" pitchFamily="2" charset="0"/>
              </a:rPr>
              <a:t>Memory DSL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AF396-C84D-C742-9122-82432A7824BD}"/>
              </a:ext>
            </a:extLst>
          </p:cNvPr>
          <p:cNvSpPr txBox="1"/>
          <p:nvPr/>
        </p:nvSpPr>
        <p:spPr>
          <a:xfrm>
            <a:off x="299787" y="4599959"/>
            <a:ext cx="2514600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Avenir Book" panose="02000503020000020003" pitchFamily="2" charset="0"/>
              </a:rPr>
              <a:t>Canal</a:t>
            </a:r>
          </a:p>
          <a:p>
            <a:r>
              <a:rPr lang="en-US" sz="1650" b="1" dirty="0">
                <a:solidFill>
                  <a:schemeClr val="bg1"/>
                </a:solidFill>
                <a:latin typeface="Avenir Book" panose="02000503020000020003" pitchFamily="2" charset="0"/>
              </a:rPr>
              <a:t>Interconnect DSL</a:t>
            </a:r>
          </a:p>
        </p:txBody>
      </p:sp>
    </p:spTree>
    <p:extLst>
      <p:ext uri="{BB962C8B-B14F-4D97-AF65-F5344CB8AC3E}">
        <p14:creationId xmlns:p14="http://schemas.microsoft.com/office/powerpoint/2010/main" val="314622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0811-9073-A149-B625-80F884041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Lassen and Peak</a:t>
            </a:r>
            <a:br>
              <a:rPr lang="en-US" dirty="0"/>
            </a:br>
            <a:r>
              <a:rPr lang="en-US" sz="2400" dirty="0">
                <a:solidFill>
                  <a:schemeClr val="dk1"/>
                </a:solidFill>
              </a:rPr>
              <a:t>Ross Daly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50FC6-133D-3E49-A97A-C7CBAA49A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571" y="2246670"/>
            <a:ext cx="925467" cy="1914430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897263D-AF55-B84C-8494-AE62CAFF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928" y="1527878"/>
            <a:ext cx="1480107" cy="306176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409FA8E-EFEE-094B-B2C9-2D88C4CD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238" y="1023173"/>
            <a:ext cx="1880891" cy="38908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02EB9E-441F-174A-AA02-58DE491EC2D1}"/>
              </a:ext>
            </a:extLst>
          </p:cNvPr>
          <p:cNvCxnSpPr/>
          <p:nvPr/>
        </p:nvCxnSpPr>
        <p:spPr>
          <a:xfrm>
            <a:off x="1446835" y="4161100"/>
            <a:ext cx="70605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635D59-2FF1-3F46-830E-4610BC791ADF}"/>
              </a:ext>
            </a:extLst>
          </p:cNvPr>
          <p:cNvSpPr txBox="1"/>
          <p:nvPr/>
        </p:nvSpPr>
        <p:spPr>
          <a:xfrm>
            <a:off x="1714606" y="3427165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Diablo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A0979-3DE8-DA49-8B64-2BED17B9BF6E}"/>
              </a:ext>
            </a:extLst>
          </p:cNvPr>
          <p:cNvSpPr txBox="1"/>
          <p:nvPr/>
        </p:nvSpPr>
        <p:spPr>
          <a:xfrm>
            <a:off x="4081831" y="342716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Lassen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02732-1759-FB46-BB49-0DE84B8D21E2}"/>
              </a:ext>
            </a:extLst>
          </p:cNvPr>
          <p:cNvSpPr txBox="1"/>
          <p:nvPr/>
        </p:nvSpPr>
        <p:spPr>
          <a:xfrm>
            <a:off x="6927648" y="342716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Whitney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98A33-F882-B244-9A29-6DE093AB56DA}"/>
              </a:ext>
            </a:extLst>
          </p:cNvPr>
          <p:cNvSpPr txBox="1"/>
          <p:nvPr/>
        </p:nvSpPr>
        <p:spPr>
          <a:xfrm>
            <a:off x="305465" y="3976434"/>
            <a:ext cx="94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Tapeout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E1358-A29B-B045-BEC7-3702A2D23D18}"/>
              </a:ext>
            </a:extLst>
          </p:cNvPr>
          <p:cNvSpPr txBox="1"/>
          <p:nvPr/>
        </p:nvSpPr>
        <p:spPr>
          <a:xfrm>
            <a:off x="1582978" y="4244270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 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66C06-AD61-A34D-A9FB-A646D4CC5F84}"/>
              </a:ext>
            </a:extLst>
          </p:cNvPr>
          <p:cNvSpPr txBox="1"/>
          <p:nvPr/>
        </p:nvSpPr>
        <p:spPr>
          <a:xfrm>
            <a:off x="3961021" y="424251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 2019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90110-1EC3-094D-9324-DDFAC8F57C3F}"/>
              </a:ext>
            </a:extLst>
          </p:cNvPr>
          <p:cNvSpPr txBox="1"/>
          <p:nvPr/>
        </p:nvSpPr>
        <p:spPr>
          <a:xfrm>
            <a:off x="7276423" y="424251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7E526-FBA6-9B40-8620-37A9DC0D36FD}"/>
              </a:ext>
            </a:extLst>
          </p:cNvPr>
          <p:cNvSpPr txBox="1"/>
          <p:nvPr/>
        </p:nvSpPr>
        <p:spPr>
          <a:xfrm>
            <a:off x="2972042" y="6611779"/>
            <a:ext cx="3199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source: https://</a:t>
            </a:r>
            <a:r>
              <a:rPr lang="en-US" sz="1000" dirty="0" err="1"/>
              <a:t>pngio.com</a:t>
            </a:r>
            <a:r>
              <a:rPr lang="en-US" sz="1000" dirty="0"/>
              <a:t>/images/png-77798.html</a:t>
            </a:r>
          </a:p>
        </p:txBody>
      </p:sp>
    </p:spTree>
    <p:extLst>
      <p:ext uri="{BB962C8B-B14F-4D97-AF65-F5344CB8AC3E}">
        <p14:creationId xmlns:p14="http://schemas.microsoft.com/office/powerpoint/2010/main" val="180279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260">
            <a:extLst>
              <a:ext uri="{FF2B5EF4-FFF2-40B4-BE49-F238E27FC236}">
                <a16:creationId xmlns:a16="http://schemas.microsoft.com/office/drawing/2014/main" id="{93F64633-FE02-0A4D-9DA4-00EF2B7558B8}"/>
              </a:ext>
            </a:extLst>
          </p:cNvPr>
          <p:cNvSpPr/>
          <p:nvPr/>
        </p:nvSpPr>
        <p:spPr>
          <a:xfrm>
            <a:off x="3867734" y="3909928"/>
            <a:ext cx="221963" cy="141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C5179-D071-734C-8528-D5B29FE5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Diablo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6F9AA87F-97C2-6446-AE9A-22DC3AF5EBDA}"/>
              </a:ext>
            </a:extLst>
          </p:cNvPr>
          <p:cNvSpPr/>
          <p:nvPr/>
        </p:nvSpPr>
        <p:spPr>
          <a:xfrm>
            <a:off x="784698" y="2529732"/>
            <a:ext cx="7574603" cy="3627531"/>
          </a:xfrm>
          <a:prstGeom prst="roundRect">
            <a:avLst>
              <a:gd name="adj" fmla="val 8899"/>
            </a:avLst>
          </a:prstGeom>
          <a:solidFill>
            <a:srgbClr val="E7E6E6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01C53E9F-C01F-034A-9047-A2E2FB834E21}"/>
              </a:ext>
            </a:extLst>
          </p:cNvPr>
          <p:cNvSpPr/>
          <p:nvPr/>
        </p:nvSpPr>
        <p:spPr>
          <a:xfrm>
            <a:off x="1323829" y="3910304"/>
            <a:ext cx="2954650" cy="1645269"/>
          </a:xfrm>
          <a:prstGeom prst="roundRect">
            <a:avLst>
              <a:gd name="adj" fmla="val 7341"/>
            </a:avLst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A27845E-7A5C-114F-8F28-3EECD7A4DDC0}"/>
              </a:ext>
            </a:extLst>
          </p:cNvPr>
          <p:cNvGrpSpPr/>
          <p:nvPr/>
        </p:nvGrpSpPr>
        <p:grpSpPr>
          <a:xfrm>
            <a:off x="1120527" y="1946894"/>
            <a:ext cx="1181096" cy="1631364"/>
            <a:chOff x="3928491" y="1707224"/>
            <a:chExt cx="1181096" cy="1631364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9AA2907-C20C-4445-A865-D77F297F0486}"/>
                </a:ext>
              </a:extLst>
            </p:cNvPr>
            <p:cNvSpPr/>
            <p:nvPr/>
          </p:nvSpPr>
          <p:spPr>
            <a:xfrm>
              <a:off x="4145915" y="2557307"/>
              <a:ext cx="754380" cy="3785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228E76F6-26D8-D143-AF7A-563F3037C4CE}"/>
                </a:ext>
              </a:extLst>
            </p:cNvPr>
            <p:cNvSpPr txBox="1"/>
            <p:nvPr/>
          </p:nvSpPr>
          <p:spPr>
            <a:xfrm>
              <a:off x="4161047" y="1707224"/>
              <a:ext cx="71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data0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7AB6430-AEC9-DD42-B1CF-060E7BA9BD08}"/>
                </a:ext>
              </a:extLst>
            </p:cNvPr>
            <p:cNvCxnSpPr>
              <a:cxnSpLocks/>
              <a:stCxn id="250" idx="2"/>
              <a:endCxn id="249" idx="0"/>
            </p:cNvCxnSpPr>
            <p:nvPr/>
          </p:nvCxnSpPr>
          <p:spPr>
            <a:xfrm>
              <a:off x="4519415" y="2076556"/>
              <a:ext cx="3690" cy="4807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E7BD0299-A3FB-364B-AD77-9EA76245BAD4}"/>
                </a:ext>
              </a:extLst>
            </p:cNvPr>
            <p:cNvCxnSpPr>
              <a:cxnSpLocks/>
              <a:stCxn id="249" idx="2"/>
            </p:cNvCxnSpPr>
            <p:nvPr/>
          </p:nvCxnSpPr>
          <p:spPr>
            <a:xfrm>
              <a:off x="4523105" y="2935866"/>
              <a:ext cx="0" cy="21778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3" name="Trapezoid 252">
              <a:extLst>
                <a:ext uri="{FF2B5EF4-FFF2-40B4-BE49-F238E27FC236}">
                  <a16:creationId xmlns:a16="http://schemas.microsoft.com/office/drawing/2014/main" id="{8E3DD92E-0729-E847-AFD3-09838173A0FF}"/>
                </a:ext>
              </a:extLst>
            </p:cNvPr>
            <p:cNvSpPr/>
            <p:nvPr/>
          </p:nvSpPr>
          <p:spPr>
            <a:xfrm rot="10800000" flipH="1">
              <a:off x="4364247" y="3153655"/>
              <a:ext cx="745340" cy="170576"/>
            </a:xfrm>
            <a:prstGeom prst="trapezoid">
              <a:avLst>
                <a:gd name="adj" fmla="val 83199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4" name="Elbow Connector 253">
              <a:extLst>
                <a:ext uri="{FF2B5EF4-FFF2-40B4-BE49-F238E27FC236}">
                  <a16:creationId xmlns:a16="http://schemas.microsoft.com/office/drawing/2014/main" id="{44FF7624-B9F0-8F4D-A41C-6874D3620E4F}"/>
                </a:ext>
              </a:extLst>
            </p:cNvPr>
            <p:cNvCxnSpPr>
              <a:cxnSpLocks/>
              <a:stCxn id="250" idx="2"/>
            </p:cNvCxnSpPr>
            <p:nvPr/>
          </p:nvCxnSpPr>
          <p:spPr>
            <a:xfrm rot="16200000" flipH="1">
              <a:off x="4203210" y="2392760"/>
              <a:ext cx="1077098" cy="444689"/>
            </a:xfrm>
            <a:prstGeom prst="bentConnector3">
              <a:avLst>
                <a:gd name="adj1" fmla="val 27214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B685C3C1-4FA2-4B4F-8115-478580F33C83}"/>
                </a:ext>
              </a:extLst>
            </p:cNvPr>
            <p:cNvSpPr/>
            <p:nvPr/>
          </p:nvSpPr>
          <p:spPr>
            <a:xfrm>
              <a:off x="3928491" y="3139297"/>
              <a:ext cx="217424" cy="19929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8DC85C8D-538A-3145-BB59-FC010C114E42}"/>
                </a:ext>
              </a:extLst>
            </p:cNvPr>
            <p:cNvCxnSpPr>
              <a:cxnSpLocks/>
              <a:stCxn id="255" idx="3"/>
              <a:endCxn id="253" idx="1"/>
            </p:cNvCxnSpPr>
            <p:nvPr/>
          </p:nvCxnSpPr>
          <p:spPr>
            <a:xfrm>
              <a:off x="4145915" y="3238943"/>
              <a:ext cx="28929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5B391BF-ABB0-B247-B263-61C1BEAB5E1A}"/>
              </a:ext>
            </a:extLst>
          </p:cNvPr>
          <p:cNvGrpSpPr/>
          <p:nvPr/>
        </p:nvGrpSpPr>
        <p:grpSpPr>
          <a:xfrm>
            <a:off x="2402196" y="2316226"/>
            <a:ext cx="1181096" cy="1262032"/>
            <a:chOff x="3928491" y="2076556"/>
            <a:chExt cx="1181096" cy="1262032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DD5A001F-AEF7-7B44-9965-E81E0011EF6B}"/>
                </a:ext>
              </a:extLst>
            </p:cNvPr>
            <p:cNvSpPr/>
            <p:nvPr/>
          </p:nvSpPr>
          <p:spPr>
            <a:xfrm>
              <a:off x="4145915" y="2557307"/>
              <a:ext cx="754380" cy="3785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DDE5076E-3456-F847-BF19-B4A1BB9BD272}"/>
                </a:ext>
              </a:extLst>
            </p:cNvPr>
            <p:cNvCxnSpPr>
              <a:cxnSpLocks/>
              <a:endCxn id="242" idx="0"/>
            </p:cNvCxnSpPr>
            <p:nvPr/>
          </p:nvCxnSpPr>
          <p:spPr>
            <a:xfrm>
              <a:off x="4519097" y="2076556"/>
              <a:ext cx="4008" cy="4807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6BD22745-EB14-684D-A6FD-74ED9C46CFFC}"/>
                </a:ext>
              </a:extLst>
            </p:cNvPr>
            <p:cNvCxnSpPr>
              <a:cxnSpLocks/>
              <a:stCxn id="242" idx="2"/>
            </p:cNvCxnSpPr>
            <p:nvPr/>
          </p:nvCxnSpPr>
          <p:spPr>
            <a:xfrm>
              <a:off x="4523105" y="2935866"/>
              <a:ext cx="0" cy="21778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45" name="Trapezoid 244">
              <a:extLst>
                <a:ext uri="{FF2B5EF4-FFF2-40B4-BE49-F238E27FC236}">
                  <a16:creationId xmlns:a16="http://schemas.microsoft.com/office/drawing/2014/main" id="{7E4C1B89-F55E-EC43-A2ED-EB632DF07770}"/>
                </a:ext>
              </a:extLst>
            </p:cNvPr>
            <p:cNvSpPr/>
            <p:nvPr/>
          </p:nvSpPr>
          <p:spPr>
            <a:xfrm rot="10800000" flipH="1">
              <a:off x="4364247" y="3153655"/>
              <a:ext cx="745340" cy="170576"/>
            </a:xfrm>
            <a:prstGeom prst="trapezoid">
              <a:avLst>
                <a:gd name="adj" fmla="val 83199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7664CB44-069A-3049-BFE1-58413A3543D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00430" y="2395223"/>
              <a:ext cx="1077098" cy="439764"/>
            </a:xfrm>
            <a:prstGeom prst="bentConnector3">
              <a:avLst>
                <a:gd name="adj1" fmla="val 29787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0B25729-26D4-284E-8784-7F13AC92834B}"/>
                </a:ext>
              </a:extLst>
            </p:cNvPr>
            <p:cNvSpPr/>
            <p:nvPr/>
          </p:nvSpPr>
          <p:spPr>
            <a:xfrm>
              <a:off x="3928491" y="3139297"/>
              <a:ext cx="217424" cy="19929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39ADD696-A0EE-A940-A341-D7E4FBAD9158}"/>
                </a:ext>
              </a:extLst>
            </p:cNvPr>
            <p:cNvCxnSpPr>
              <a:cxnSpLocks/>
              <a:stCxn id="247" idx="3"/>
              <a:endCxn id="245" idx="1"/>
            </p:cNvCxnSpPr>
            <p:nvPr/>
          </p:nvCxnSpPr>
          <p:spPr>
            <a:xfrm>
              <a:off x="4145915" y="3238943"/>
              <a:ext cx="28929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E98A7DD-0172-EF44-9CE0-7140ED1A4EAB}"/>
              </a:ext>
            </a:extLst>
          </p:cNvPr>
          <p:cNvSpPr txBox="1"/>
          <p:nvPr/>
        </p:nvSpPr>
        <p:spPr>
          <a:xfrm>
            <a:off x="1323829" y="1597903"/>
            <a:ext cx="20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Two 16 bit operands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2679BEF-4E14-774C-AA55-277FF6C5C8A5}"/>
              </a:ext>
            </a:extLst>
          </p:cNvPr>
          <p:cNvGrpSpPr/>
          <p:nvPr/>
        </p:nvGrpSpPr>
        <p:grpSpPr>
          <a:xfrm>
            <a:off x="4440610" y="2316226"/>
            <a:ext cx="1181096" cy="1262032"/>
            <a:chOff x="3928491" y="2076556"/>
            <a:chExt cx="1181096" cy="1262032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87EF3F7-976D-7941-AD7B-A75744887CE2}"/>
                </a:ext>
              </a:extLst>
            </p:cNvPr>
            <p:cNvSpPr/>
            <p:nvPr/>
          </p:nvSpPr>
          <p:spPr>
            <a:xfrm>
              <a:off x="4145915" y="2557307"/>
              <a:ext cx="754380" cy="3785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515E216A-7C23-AA45-AFB2-1957F5EB94A4}"/>
                </a:ext>
              </a:extLst>
            </p:cNvPr>
            <p:cNvCxnSpPr>
              <a:cxnSpLocks/>
              <a:endCxn id="235" idx="0"/>
            </p:cNvCxnSpPr>
            <p:nvPr/>
          </p:nvCxnSpPr>
          <p:spPr>
            <a:xfrm>
              <a:off x="4520074" y="2076556"/>
              <a:ext cx="3031" cy="48075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33E8D04B-5188-FC41-A46F-ABC044A1910E}"/>
                </a:ext>
              </a:extLst>
            </p:cNvPr>
            <p:cNvCxnSpPr>
              <a:cxnSpLocks/>
              <a:stCxn id="235" idx="2"/>
            </p:cNvCxnSpPr>
            <p:nvPr/>
          </p:nvCxnSpPr>
          <p:spPr>
            <a:xfrm>
              <a:off x="4523105" y="2935866"/>
              <a:ext cx="0" cy="21778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8" name="Trapezoid 237">
              <a:extLst>
                <a:ext uri="{FF2B5EF4-FFF2-40B4-BE49-F238E27FC236}">
                  <a16:creationId xmlns:a16="http://schemas.microsoft.com/office/drawing/2014/main" id="{65EDE048-A8BC-1C4A-A57A-9DD3B2AD261B}"/>
                </a:ext>
              </a:extLst>
            </p:cNvPr>
            <p:cNvSpPr/>
            <p:nvPr/>
          </p:nvSpPr>
          <p:spPr>
            <a:xfrm rot="10800000" flipH="1">
              <a:off x="4364247" y="3153655"/>
              <a:ext cx="745340" cy="170576"/>
            </a:xfrm>
            <a:prstGeom prst="trapezoid">
              <a:avLst>
                <a:gd name="adj" fmla="val 83199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9" name="Elbow Connector 238">
              <a:extLst>
                <a:ext uri="{FF2B5EF4-FFF2-40B4-BE49-F238E27FC236}">
                  <a16:creationId xmlns:a16="http://schemas.microsoft.com/office/drawing/2014/main" id="{E886393B-ABFE-8849-BF81-5674563A2CA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196997" y="2399632"/>
              <a:ext cx="1077098" cy="430945"/>
            </a:xfrm>
            <a:prstGeom prst="bentConnector3">
              <a:avLst>
                <a:gd name="adj1" fmla="val 27597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A8491F82-E71B-2346-8620-E5C47CCC173A}"/>
                </a:ext>
              </a:extLst>
            </p:cNvPr>
            <p:cNvSpPr/>
            <p:nvPr/>
          </p:nvSpPr>
          <p:spPr>
            <a:xfrm>
              <a:off x="3928491" y="3139297"/>
              <a:ext cx="217424" cy="19929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2C67743D-FD84-6642-A211-9C8768DE668A}"/>
                </a:ext>
              </a:extLst>
            </p:cNvPr>
            <p:cNvCxnSpPr>
              <a:cxnSpLocks/>
              <a:stCxn id="240" idx="3"/>
              <a:endCxn id="238" idx="1"/>
            </p:cNvCxnSpPr>
            <p:nvPr/>
          </p:nvCxnSpPr>
          <p:spPr>
            <a:xfrm>
              <a:off x="4145915" y="3238943"/>
              <a:ext cx="28929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3DF6099-A4E3-974B-B60F-2ECB4D68A124}"/>
              </a:ext>
            </a:extLst>
          </p:cNvPr>
          <p:cNvGrpSpPr/>
          <p:nvPr/>
        </p:nvGrpSpPr>
        <p:grpSpPr>
          <a:xfrm>
            <a:off x="5722279" y="2316506"/>
            <a:ext cx="1181096" cy="1261752"/>
            <a:chOff x="3928491" y="2076836"/>
            <a:chExt cx="1181096" cy="126175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12B3743-B420-4F48-9E42-A56A0AF242BF}"/>
                </a:ext>
              </a:extLst>
            </p:cNvPr>
            <p:cNvSpPr/>
            <p:nvPr/>
          </p:nvSpPr>
          <p:spPr>
            <a:xfrm>
              <a:off x="4145915" y="2557307"/>
              <a:ext cx="754380" cy="3785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54A1584E-A49B-A343-B6A6-D77A0CE6C89E}"/>
                </a:ext>
              </a:extLst>
            </p:cNvPr>
            <p:cNvCxnSpPr>
              <a:cxnSpLocks/>
              <a:endCxn id="228" idx="0"/>
            </p:cNvCxnSpPr>
            <p:nvPr/>
          </p:nvCxnSpPr>
          <p:spPr>
            <a:xfrm>
              <a:off x="4520576" y="2076836"/>
              <a:ext cx="2529" cy="48047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C54C7D6-F9D2-D941-ACF3-37D5A745A37B}"/>
                </a:ext>
              </a:extLst>
            </p:cNvPr>
            <p:cNvCxnSpPr>
              <a:cxnSpLocks/>
              <a:stCxn id="228" idx="2"/>
            </p:cNvCxnSpPr>
            <p:nvPr/>
          </p:nvCxnSpPr>
          <p:spPr>
            <a:xfrm>
              <a:off x="4523105" y="2935866"/>
              <a:ext cx="0" cy="21778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1" name="Trapezoid 230">
              <a:extLst>
                <a:ext uri="{FF2B5EF4-FFF2-40B4-BE49-F238E27FC236}">
                  <a16:creationId xmlns:a16="http://schemas.microsoft.com/office/drawing/2014/main" id="{C6810D10-5A76-7344-9005-DA921212E0A2}"/>
                </a:ext>
              </a:extLst>
            </p:cNvPr>
            <p:cNvSpPr/>
            <p:nvPr/>
          </p:nvSpPr>
          <p:spPr>
            <a:xfrm rot="10800000" flipH="1">
              <a:off x="4364247" y="3153655"/>
              <a:ext cx="745340" cy="170576"/>
            </a:xfrm>
            <a:prstGeom prst="trapezoid">
              <a:avLst>
                <a:gd name="adj" fmla="val 83199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2" name="Elbow Connector 231">
              <a:extLst>
                <a:ext uri="{FF2B5EF4-FFF2-40B4-BE49-F238E27FC236}">
                  <a16:creationId xmlns:a16="http://schemas.microsoft.com/office/drawing/2014/main" id="{8FCFFB2E-56E0-A94D-A9F0-1CA3C27C4AF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05114" y="2392298"/>
              <a:ext cx="1077098" cy="446174"/>
            </a:xfrm>
            <a:prstGeom prst="bentConnector3">
              <a:avLst>
                <a:gd name="adj1" fmla="val 27597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7ABF15F-BDFC-E84B-B8AD-BD53B24919EA}"/>
                </a:ext>
              </a:extLst>
            </p:cNvPr>
            <p:cNvSpPr/>
            <p:nvPr/>
          </p:nvSpPr>
          <p:spPr>
            <a:xfrm>
              <a:off x="3928491" y="3139297"/>
              <a:ext cx="217424" cy="19929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6F1FA7FB-3019-8C42-A8DD-E03E9E65FDA8}"/>
                </a:ext>
              </a:extLst>
            </p:cNvPr>
            <p:cNvCxnSpPr>
              <a:cxnSpLocks/>
              <a:stCxn id="233" idx="3"/>
              <a:endCxn id="231" idx="1"/>
            </p:cNvCxnSpPr>
            <p:nvPr/>
          </p:nvCxnSpPr>
          <p:spPr>
            <a:xfrm>
              <a:off x="4145915" y="3238943"/>
              <a:ext cx="28929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53D41D88-658B-E243-8DA1-B0F0B1195321}"/>
              </a:ext>
            </a:extLst>
          </p:cNvPr>
          <p:cNvSpPr txBox="1"/>
          <p:nvPr/>
        </p:nvSpPr>
        <p:spPr>
          <a:xfrm>
            <a:off x="5307133" y="1602650"/>
            <a:ext cx="213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Three 1 bit operands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C786318-A03B-B745-84F9-EFEAFA9313D5}"/>
              </a:ext>
            </a:extLst>
          </p:cNvPr>
          <p:cNvGrpSpPr/>
          <p:nvPr/>
        </p:nvGrpSpPr>
        <p:grpSpPr>
          <a:xfrm>
            <a:off x="7003948" y="2339614"/>
            <a:ext cx="1181096" cy="1238644"/>
            <a:chOff x="3928491" y="2099944"/>
            <a:chExt cx="1181096" cy="123864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9975B2E-D52C-0740-BD6A-0C36748185CD}"/>
                </a:ext>
              </a:extLst>
            </p:cNvPr>
            <p:cNvSpPr/>
            <p:nvPr/>
          </p:nvSpPr>
          <p:spPr>
            <a:xfrm>
              <a:off x="4145915" y="2557307"/>
              <a:ext cx="754380" cy="3785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02C5584F-513C-4343-89B8-756117987449}"/>
                </a:ext>
              </a:extLst>
            </p:cNvPr>
            <p:cNvCxnSpPr>
              <a:cxnSpLocks/>
              <a:endCxn id="221" idx="0"/>
            </p:cNvCxnSpPr>
            <p:nvPr/>
          </p:nvCxnSpPr>
          <p:spPr>
            <a:xfrm>
              <a:off x="4520403" y="2099944"/>
              <a:ext cx="2702" cy="45736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CE77832E-0F92-0643-9171-88F5BC6E1590}"/>
                </a:ext>
              </a:extLst>
            </p:cNvPr>
            <p:cNvCxnSpPr>
              <a:cxnSpLocks/>
              <a:stCxn id="221" idx="2"/>
            </p:cNvCxnSpPr>
            <p:nvPr/>
          </p:nvCxnSpPr>
          <p:spPr>
            <a:xfrm>
              <a:off x="4523105" y="2935866"/>
              <a:ext cx="0" cy="21778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4" name="Trapezoid 223">
              <a:extLst>
                <a:ext uri="{FF2B5EF4-FFF2-40B4-BE49-F238E27FC236}">
                  <a16:creationId xmlns:a16="http://schemas.microsoft.com/office/drawing/2014/main" id="{93AF1320-855C-B641-A13A-395BE83BC003}"/>
                </a:ext>
              </a:extLst>
            </p:cNvPr>
            <p:cNvSpPr/>
            <p:nvPr/>
          </p:nvSpPr>
          <p:spPr>
            <a:xfrm rot="10800000" flipH="1">
              <a:off x="4364247" y="3153655"/>
              <a:ext cx="745340" cy="170576"/>
            </a:xfrm>
            <a:prstGeom prst="trapezoid">
              <a:avLst>
                <a:gd name="adj" fmla="val 83199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5" name="Elbow Connector 224">
              <a:extLst>
                <a:ext uri="{FF2B5EF4-FFF2-40B4-BE49-F238E27FC236}">
                  <a16:creationId xmlns:a16="http://schemas.microsoft.com/office/drawing/2014/main" id="{8F7E5B42-187A-ED4D-83EC-0E72A109A56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06545" y="2413802"/>
              <a:ext cx="1077098" cy="449382"/>
            </a:xfrm>
            <a:prstGeom prst="bentConnector3">
              <a:avLst>
                <a:gd name="adj1" fmla="val 28776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E45E65D-87F7-9C4D-BF6F-B77BA2861DCE}"/>
                </a:ext>
              </a:extLst>
            </p:cNvPr>
            <p:cNvSpPr/>
            <p:nvPr/>
          </p:nvSpPr>
          <p:spPr>
            <a:xfrm>
              <a:off x="3928491" y="3139297"/>
              <a:ext cx="217424" cy="199291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8768D5DD-A0E7-874E-B357-32C6A597B365}"/>
                </a:ext>
              </a:extLst>
            </p:cNvPr>
            <p:cNvCxnSpPr>
              <a:cxnSpLocks/>
              <a:stCxn id="226" idx="3"/>
              <a:endCxn id="224" idx="1"/>
            </p:cNvCxnSpPr>
            <p:nvPr/>
          </p:nvCxnSpPr>
          <p:spPr>
            <a:xfrm>
              <a:off x="4145915" y="3238943"/>
              <a:ext cx="289291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F6F58AF1-7EBE-B34E-A2CF-20B5B6734EA4}"/>
              </a:ext>
            </a:extLst>
          </p:cNvPr>
          <p:cNvCxnSpPr>
            <a:cxnSpLocks/>
            <a:stCxn id="238" idx="0"/>
            <a:endCxn id="142" idx="0"/>
          </p:cNvCxnSpPr>
          <p:nvPr/>
        </p:nvCxnSpPr>
        <p:spPr>
          <a:xfrm rot="16200000" flipH="1">
            <a:off x="5417281" y="3395656"/>
            <a:ext cx="416353" cy="752842"/>
          </a:xfrm>
          <a:prstGeom prst="bentConnector3">
            <a:avLst>
              <a:gd name="adj1" fmla="val 36443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7387F46-E326-9440-A37B-A23041173EB1}"/>
              </a:ext>
            </a:extLst>
          </p:cNvPr>
          <p:cNvSpPr/>
          <p:nvPr/>
        </p:nvSpPr>
        <p:spPr>
          <a:xfrm>
            <a:off x="5893166" y="3980254"/>
            <a:ext cx="217424" cy="199291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93A9982-3A6F-924F-9704-B89F73E5092F}"/>
              </a:ext>
            </a:extLst>
          </p:cNvPr>
          <p:cNvSpPr/>
          <p:nvPr/>
        </p:nvSpPr>
        <p:spPr>
          <a:xfrm>
            <a:off x="6239735" y="3980254"/>
            <a:ext cx="217424" cy="199291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F2A859B-A90A-D14D-9F53-8EBBC8B1BF08}"/>
              </a:ext>
            </a:extLst>
          </p:cNvPr>
          <p:cNvSpPr/>
          <p:nvPr/>
        </p:nvSpPr>
        <p:spPr>
          <a:xfrm>
            <a:off x="6586304" y="3980254"/>
            <a:ext cx="217424" cy="199291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6ACB081C-CB0B-7649-9701-39368D542272}"/>
              </a:ext>
            </a:extLst>
          </p:cNvPr>
          <p:cNvCxnSpPr>
            <a:cxnSpLocks/>
            <a:stCxn id="231" idx="0"/>
          </p:cNvCxnSpPr>
          <p:nvPr/>
        </p:nvCxnSpPr>
        <p:spPr>
          <a:xfrm rot="5400000">
            <a:off x="6238257" y="3673449"/>
            <a:ext cx="401996" cy="18290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E46E3618-FC09-8C4E-BB57-FF5B3F35BC5A}"/>
              </a:ext>
            </a:extLst>
          </p:cNvPr>
          <p:cNvCxnSpPr>
            <a:cxnSpLocks/>
            <a:stCxn id="224" idx="0"/>
            <a:endCxn id="144" idx="0"/>
          </p:cNvCxnSpPr>
          <p:nvPr/>
        </p:nvCxnSpPr>
        <p:spPr>
          <a:xfrm rot="5400000">
            <a:off x="7045519" y="3213398"/>
            <a:ext cx="416353" cy="111735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6040A1-6D53-E244-A5FA-4D7EB38E6D10}"/>
              </a:ext>
            </a:extLst>
          </p:cNvPr>
          <p:cNvSpPr/>
          <p:nvPr/>
        </p:nvSpPr>
        <p:spPr>
          <a:xfrm>
            <a:off x="5652162" y="3980254"/>
            <a:ext cx="1406281" cy="95361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entry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bit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register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D2122A1-7F07-994D-ADF7-8125FED2EB01}"/>
              </a:ext>
            </a:extLst>
          </p:cNvPr>
          <p:cNvSpPr txBox="1"/>
          <p:nvPr/>
        </p:nvSpPr>
        <p:spPr>
          <a:xfrm>
            <a:off x="2745480" y="6289886"/>
            <a:ext cx="46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45D4F6A-4D56-DC45-A8C1-56590802AAE8}"/>
              </a:ext>
            </a:extLst>
          </p:cNvPr>
          <p:cNvCxnSpPr>
            <a:cxnSpLocks/>
            <a:stCxn id="151" idx="0"/>
          </p:cNvCxnSpPr>
          <p:nvPr/>
        </p:nvCxnSpPr>
        <p:spPr>
          <a:xfrm>
            <a:off x="2762833" y="5129873"/>
            <a:ext cx="0" cy="67004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A127937-C468-BA4D-9BF1-8376284DCAE0}"/>
              </a:ext>
            </a:extLst>
          </p:cNvPr>
          <p:cNvCxnSpPr>
            <a:cxnSpLocks/>
            <a:stCxn id="147" idx="2"/>
            <a:endCxn id="213" idx="0"/>
          </p:cNvCxnSpPr>
          <p:nvPr/>
        </p:nvCxnSpPr>
        <p:spPr>
          <a:xfrm flipH="1">
            <a:off x="6355235" y="4933873"/>
            <a:ext cx="68" cy="2625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1" name="Trapezoid 150">
            <a:extLst>
              <a:ext uri="{FF2B5EF4-FFF2-40B4-BE49-F238E27FC236}">
                <a16:creationId xmlns:a16="http://schemas.microsoft.com/office/drawing/2014/main" id="{36EB8DE5-B591-204C-9EC6-03FC158D891E}"/>
              </a:ext>
            </a:extLst>
          </p:cNvPr>
          <p:cNvSpPr/>
          <p:nvPr/>
        </p:nvSpPr>
        <p:spPr>
          <a:xfrm rot="10800000" flipH="1">
            <a:off x="2390163" y="4959297"/>
            <a:ext cx="745340" cy="170576"/>
          </a:xfrm>
          <a:prstGeom prst="trapezoid">
            <a:avLst>
              <a:gd name="adj" fmla="val 83199"/>
            </a:avLst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59BD313-AAE9-A745-B394-C0928140770E}"/>
              </a:ext>
            </a:extLst>
          </p:cNvPr>
          <p:cNvSpPr txBox="1"/>
          <p:nvPr/>
        </p:nvSpPr>
        <p:spPr>
          <a:xfrm>
            <a:off x="1348223" y="5186241"/>
            <a:ext cx="55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ALU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812913D-1FB2-9846-976F-A44AC871944E}"/>
              </a:ext>
            </a:extLst>
          </p:cNvPr>
          <p:cNvSpPr/>
          <p:nvPr/>
        </p:nvSpPr>
        <p:spPr>
          <a:xfrm>
            <a:off x="1512070" y="4099984"/>
            <a:ext cx="672306" cy="4870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D25B3E4-7DF6-2749-AB13-2A69840FC54C}"/>
              </a:ext>
            </a:extLst>
          </p:cNvPr>
          <p:cNvSpPr/>
          <p:nvPr/>
        </p:nvSpPr>
        <p:spPr>
          <a:xfrm>
            <a:off x="2269319" y="4102484"/>
            <a:ext cx="672306" cy="4870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A9DA65B-F979-7D4E-9D57-B0E85AEBCEEB}"/>
              </a:ext>
            </a:extLst>
          </p:cNvPr>
          <p:cNvSpPr/>
          <p:nvPr/>
        </p:nvSpPr>
        <p:spPr>
          <a:xfrm>
            <a:off x="3397378" y="4100476"/>
            <a:ext cx="672306" cy="4870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F8290FD-DC15-6543-A2EC-02E89A559A74}"/>
              </a:ext>
            </a:extLst>
          </p:cNvPr>
          <p:cNvCxnSpPr>
            <a:cxnSpLocks/>
          </p:cNvCxnSpPr>
          <p:nvPr/>
        </p:nvCxnSpPr>
        <p:spPr>
          <a:xfrm>
            <a:off x="1681791" y="3754663"/>
            <a:ext cx="187092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DAB3438-0528-5641-8C4C-5F4F7215DF3D}"/>
              </a:ext>
            </a:extLst>
          </p:cNvPr>
          <p:cNvCxnSpPr>
            <a:cxnSpLocks/>
            <a:stCxn id="253" idx="0"/>
          </p:cNvCxnSpPr>
          <p:nvPr/>
        </p:nvCxnSpPr>
        <p:spPr>
          <a:xfrm>
            <a:off x="1928953" y="3563901"/>
            <a:ext cx="0" cy="18968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D796A09B-804E-B741-9873-1AAE15A5BEFD}"/>
              </a:ext>
            </a:extLst>
          </p:cNvPr>
          <p:cNvSpPr txBox="1"/>
          <p:nvPr/>
        </p:nvSpPr>
        <p:spPr>
          <a:xfrm>
            <a:off x="3010947" y="41244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682F109-6CD2-7540-B07F-555A5468956A}"/>
              </a:ext>
            </a:extLst>
          </p:cNvPr>
          <p:cNvSpPr/>
          <p:nvPr/>
        </p:nvSpPr>
        <p:spPr>
          <a:xfrm>
            <a:off x="1852519" y="4944939"/>
            <a:ext cx="217424" cy="199291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7466F5D-C713-5146-AFCC-97A97B8AEE25}"/>
              </a:ext>
            </a:extLst>
          </p:cNvPr>
          <p:cNvCxnSpPr>
            <a:cxnSpLocks/>
            <a:stCxn id="159" idx="3"/>
            <a:endCxn id="151" idx="1"/>
          </p:cNvCxnSpPr>
          <p:nvPr/>
        </p:nvCxnSpPr>
        <p:spPr>
          <a:xfrm>
            <a:off x="2069943" y="5044585"/>
            <a:ext cx="39117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66953BE-B099-CA43-8423-075775505016}"/>
              </a:ext>
            </a:extLst>
          </p:cNvPr>
          <p:cNvCxnSpPr>
            <a:cxnSpLocks/>
          </p:cNvCxnSpPr>
          <p:nvPr/>
        </p:nvCxnSpPr>
        <p:spPr>
          <a:xfrm>
            <a:off x="1681791" y="3753582"/>
            <a:ext cx="1" cy="333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9705BCD-8FB8-9A4D-86B3-20F634F0ECA4}"/>
              </a:ext>
            </a:extLst>
          </p:cNvPr>
          <p:cNvCxnSpPr>
            <a:cxnSpLocks/>
          </p:cNvCxnSpPr>
          <p:nvPr/>
        </p:nvCxnSpPr>
        <p:spPr>
          <a:xfrm>
            <a:off x="2454308" y="3755483"/>
            <a:ext cx="1" cy="333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74F15D6-5867-274E-BC57-B00BAD7A0DF5}"/>
              </a:ext>
            </a:extLst>
          </p:cNvPr>
          <p:cNvCxnSpPr>
            <a:cxnSpLocks/>
          </p:cNvCxnSpPr>
          <p:nvPr/>
        </p:nvCxnSpPr>
        <p:spPr>
          <a:xfrm>
            <a:off x="3552716" y="3755159"/>
            <a:ext cx="1" cy="333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13B709D-A4B0-5943-82E2-0C67299436CD}"/>
              </a:ext>
            </a:extLst>
          </p:cNvPr>
          <p:cNvCxnSpPr>
            <a:cxnSpLocks/>
          </p:cNvCxnSpPr>
          <p:nvPr/>
        </p:nvCxnSpPr>
        <p:spPr>
          <a:xfrm>
            <a:off x="3211699" y="3563900"/>
            <a:ext cx="0" cy="256153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439AFEF-F1C3-774F-8BFB-48296D06C2A0}"/>
              </a:ext>
            </a:extLst>
          </p:cNvPr>
          <p:cNvGrpSpPr/>
          <p:nvPr/>
        </p:nvGrpSpPr>
        <p:grpSpPr>
          <a:xfrm>
            <a:off x="2031071" y="3820053"/>
            <a:ext cx="2383601" cy="271075"/>
            <a:chOff x="3821497" y="3568680"/>
            <a:chExt cx="2383601" cy="335029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D20A2B5-90EC-4C45-9B54-104F99198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1497" y="3568680"/>
              <a:ext cx="2383601" cy="1081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2E0ADAEF-3E43-1E4C-B448-80FE92E00CDF}"/>
                </a:ext>
              </a:extLst>
            </p:cNvPr>
            <p:cNvCxnSpPr>
              <a:cxnSpLocks/>
            </p:cNvCxnSpPr>
            <p:nvPr/>
          </p:nvCxnSpPr>
          <p:spPr>
            <a:xfrm>
              <a:off x="3821497" y="3568680"/>
              <a:ext cx="1" cy="333128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D813862-FCC2-E041-8931-4ECC0FEF3A2A}"/>
                </a:ext>
              </a:extLst>
            </p:cNvPr>
            <p:cNvCxnSpPr>
              <a:cxnSpLocks/>
            </p:cNvCxnSpPr>
            <p:nvPr/>
          </p:nvCxnSpPr>
          <p:spPr>
            <a:xfrm>
              <a:off x="4570764" y="3570581"/>
              <a:ext cx="1" cy="333128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E1978413-A7AF-1245-835C-853DD7350E45}"/>
                </a:ext>
              </a:extLst>
            </p:cNvPr>
            <p:cNvCxnSpPr>
              <a:cxnSpLocks/>
            </p:cNvCxnSpPr>
            <p:nvPr/>
          </p:nvCxnSpPr>
          <p:spPr>
            <a:xfrm>
              <a:off x="5692422" y="3570257"/>
              <a:ext cx="1" cy="333128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6F2D1A7-C739-254A-9043-46FDBAA8CB4C}"/>
              </a:ext>
            </a:extLst>
          </p:cNvPr>
          <p:cNvCxnSpPr>
            <a:cxnSpLocks/>
          </p:cNvCxnSpPr>
          <p:nvPr/>
        </p:nvCxnSpPr>
        <p:spPr>
          <a:xfrm>
            <a:off x="2543940" y="4781693"/>
            <a:ext cx="0" cy="17760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A88878-6885-A248-B916-BEF5AAF106E4}"/>
              </a:ext>
            </a:extLst>
          </p:cNvPr>
          <p:cNvCxnSpPr>
            <a:cxnSpLocks/>
          </p:cNvCxnSpPr>
          <p:nvPr/>
        </p:nvCxnSpPr>
        <p:spPr>
          <a:xfrm>
            <a:off x="2762832" y="4781693"/>
            <a:ext cx="0" cy="17760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31B2719-94D0-8341-9B93-983FECF66914}"/>
              </a:ext>
            </a:extLst>
          </p:cNvPr>
          <p:cNvCxnSpPr>
            <a:cxnSpLocks/>
          </p:cNvCxnSpPr>
          <p:nvPr/>
        </p:nvCxnSpPr>
        <p:spPr>
          <a:xfrm>
            <a:off x="2966533" y="4781693"/>
            <a:ext cx="0" cy="17760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2B2E775C-B0FC-9345-BD39-BE03EFCB1BBB}"/>
              </a:ext>
            </a:extLst>
          </p:cNvPr>
          <p:cNvCxnSpPr/>
          <p:nvPr/>
        </p:nvCxnSpPr>
        <p:spPr>
          <a:xfrm>
            <a:off x="1848223" y="4587013"/>
            <a:ext cx="695717" cy="194680"/>
          </a:xfrm>
          <a:prstGeom prst="bentConnector3">
            <a:avLst>
              <a:gd name="adj1" fmla="val 556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9FEB4438-1E0D-574D-B51D-C7776D1E9068}"/>
              </a:ext>
            </a:extLst>
          </p:cNvPr>
          <p:cNvCxnSpPr>
            <a:cxnSpLocks/>
            <a:stCxn id="154" idx="2"/>
          </p:cNvCxnSpPr>
          <p:nvPr/>
        </p:nvCxnSpPr>
        <p:spPr>
          <a:xfrm rot="16200000" flipH="1">
            <a:off x="2584548" y="4610436"/>
            <a:ext cx="199206" cy="157359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90D1879-377A-C94E-BE4C-F9485BAE5F08}"/>
              </a:ext>
            </a:extLst>
          </p:cNvPr>
          <p:cNvCxnSpPr>
            <a:cxnSpLocks/>
            <a:stCxn id="155" idx="2"/>
          </p:cNvCxnSpPr>
          <p:nvPr/>
        </p:nvCxnSpPr>
        <p:spPr>
          <a:xfrm rot="5400000">
            <a:off x="3249424" y="4304614"/>
            <a:ext cx="201216" cy="766998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FBB7582-7698-3A42-A772-C693EB337B13}"/>
              </a:ext>
            </a:extLst>
          </p:cNvPr>
          <p:cNvCxnSpPr>
            <a:cxnSpLocks/>
            <a:stCxn id="213" idx="2"/>
            <a:endCxn id="177" idx="0"/>
          </p:cNvCxnSpPr>
          <p:nvPr/>
        </p:nvCxnSpPr>
        <p:spPr>
          <a:xfrm>
            <a:off x="6355235" y="5673257"/>
            <a:ext cx="67" cy="59313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5D85371A-FC42-064B-B31C-99F2B654DD18}"/>
              </a:ext>
            </a:extLst>
          </p:cNvPr>
          <p:cNvCxnSpPr>
            <a:cxnSpLocks/>
          </p:cNvCxnSpPr>
          <p:nvPr/>
        </p:nvCxnSpPr>
        <p:spPr>
          <a:xfrm>
            <a:off x="5939703" y="5044585"/>
            <a:ext cx="0" cy="151862"/>
          </a:xfrm>
          <a:prstGeom prst="straightConnector1">
            <a:avLst/>
          </a:prstGeom>
          <a:noFill/>
          <a:ln w="63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B18F686-8C8D-2C47-B017-DDE9502D7DB3}"/>
              </a:ext>
            </a:extLst>
          </p:cNvPr>
          <p:cNvCxnSpPr/>
          <p:nvPr/>
        </p:nvCxnSpPr>
        <p:spPr>
          <a:xfrm flipH="1">
            <a:off x="4278479" y="5044585"/>
            <a:ext cx="1661224" cy="0"/>
          </a:xfrm>
          <a:prstGeom prst="line">
            <a:avLst/>
          </a:prstGeom>
          <a:noFill/>
          <a:ln w="63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668FC8F4-DCB3-DB4A-BF14-F60D1AF807FC}"/>
              </a:ext>
            </a:extLst>
          </p:cNvPr>
          <p:cNvSpPr txBox="1"/>
          <p:nvPr/>
        </p:nvSpPr>
        <p:spPr>
          <a:xfrm>
            <a:off x="6003186" y="6266390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res_p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5D8E0A1-63E3-614D-AE26-6F5B80D9668F}"/>
              </a:ext>
            </a:extLst>
          </p:cNvPr>
          <p:cNvSpPr txBox="1"/>
          <p:nvPr/>
        </p:nvSpPr>
        <p:spPr>
          <a:xfrm>
            <a:off x="2633297" y="1959756"/>
            <a:ext cx="71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data1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D5764A6-8E11-FC4B-AAA0-4BBD5B335A4F}"/>
              </a:ext>
            </a:extLst>
          </p:cNvPr>
          <p:cNvSpPr txBox="1"/>
          <p:nvPr/>
        </p:nvSpPr>
        <p:spPr>
          <a:xfrm>
            <a:off x="4678970" y="195975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bit0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0F10121-E806-D745-9BB5-E7393F231881}"/>
              </a:ext>
            </a:extLst>
          </p:cNvPr>
          <p:cNvSpPr txBox="1"/>
          <p:nvPr/>
        </p:nvSpPr>
        <p:spPr>
          <a:xfrm>
            <a:off x="6052208" y="194689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bit1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101B7A4-4534-AF4A-A48E-9CC6C7F039A6}"/>
              </a:ext>
            </a:extLst>
          </p:cNvPr>
          <p:cNvSpPr txBox="1"/>
          <p:nvPr/>
        </p:nvSpPr>
        <p:spPr>
          <a:xfrm>
            <a:off x="7335085" y="195943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bit2</a:t>
            </a:r>
          </a:p>
        </p:txBody>
      </p:sp>
      <p:sp>
        <p:nvSpPr>
          <p:cNvPr id="206" name="Trapezoid 205">
            <a:extLst>
              <a:ext uri="{FF2B5EF4-FFF2-40B4-BE49-F238E27FC236}">
                <a16:creationId xmlns:a16="http://schemas.microsoft.com/office/drawing/2014/main" id="{6DAC541A-34E1-A343-A5D3-A8FB4CB03E43}"/>
              </a:ext>
            </a:extLst>
          </p:cNvPr>
          <p:cNvSpPr/>
          <p:nvPr/>
        </p:nvSpPr>
        <p:spPr>
          <a:xfrm rot="10800000" flipH="1">
            <a:off x="2606305" y="5799913"/>
            <a:ext cx="745340" cy="170576"/>
          </a:xfrm>
          <a:prstGeom prst="trapezoid">
            <a:avLst>
              <a:gd name="adj" fmla="val 83199"/>
            </a:avLst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6A5D9BB8-4E39-7A4B-9EBF-AA866BAC6ACA}"/>
              </a:ext>
            </a:extLst>
          </p:cNvPr>
          <p:cNvCxnSpPr>
            <a:cxnSpLocks/>
          </p:cNvCxnSpPr>
          <p:nvPr/>
        </p:nvCxnSpPr>
        <p:spPr>
          <a:xfrm rot="5400000">
            <a:off x="2822717" y="4207958"/>
            <a:ext cx="1979860" cy="1204050"/>
          </a:xfrm>
          <a:prstGeom prst="bentConnector3">
            <a:avLst>
              <a:gd name="adj1" fmla="val 92348"/>
            </a:avLst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77A6B04-C2C0-484F-AE94-76C1AB22F57A}"/>
              </a:ext>
            </a:extLst>
          </p:cNvPr>
          <p:cNvCxnSpPr>
            <a:cxnSpLocks/>
            <a:stCxn id="206" idx="0"/>
            <a:endCxn id="148" idx="0"/>
          </p:cNvCxnSpPr>
          <p:nvPr/>
        </p:nvCxnSpPr>
        <p:spPr>
          <a:xfrm flipH="1">
            <a:off x="2978974" y="5970489"/>
            <a:ext cx="1" cy="3193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103BCCE6-43A9-AF46-96D7-2F0B4F27D6B1}"/>
              </a:ext>
            </a:extLst>
          </p:cNvPr>
          <p:cNvCxnSpPr>
            <a:cxnSpLocks/>
            <a:endCxn id="206" idx="3"/>
          </p:cNvCxnSpPr>
          <p:nvPr/>
        </p:nvCxnSpPr>
        <p:spPr>
          <a:xfrm flipH="1">
            <a:off x="3280686" y="5885201"/>
            <a:ext cx="27203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5214D1-2A4E-3844-BD02-B6D5D4060173}"/>
              </a:ext>
            </a:extLst>
          </p:cNvPr>
          <p:cNvSpPr/>
          <p:nvPr/>
        </p:nvSpPr>
        <p:spPr>
          <a:xfrm>
            <a:off x="3554216" y="5788297"/>
            <a:ext cx="217424" cy="199291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5683637-8F32-7C48-BAAC-E9BCA30017CB}"/>
              </a:ext>
            </a:extLst>
          </p:cNvPr>
          <p:cNvSpPr txBox="1"/>
          <p:nvPr/>
        </p:nvSpPr>
        <p:spPr>
          <a:xfrm>
            <a:off x="3757455" y="569461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en_acc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D1C2BF4-CB35-B245-B4A1-B03EBFC7376D}"/>
              </a:ext>
            </a:extLst>
          </p:cNvPr>
          <p:cNvSpPr/>
          <p:nvPr/>
        </p:nvSpPr>
        <p:spPr>
          <a:xfrm>
            <a:off x="5807095" y="5196447"/>
            <a:ext cx="1096280" cy="476810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Flag Logic</a:t>
            </a:r>
          </a:p>
        </p:txBody>
      </p:sp>
      <p:cxnSp>
        <p:nvCxnSpPr>
          <p:cNvPr id="259" name="Elbow Connector 258">
            <a:extLst>
              <a:ext uri="{FF2B5EF4-FFF2-40B4-BE49-F238E27FC236}">
                <a16:creationId xmlns:a16="http://schemas.microsoft.com/office/drawing/2014/main" id="{A5423F5C-65EA-2340-A781-DB46F30EC810}"/>
              </a:ext>
            </a:extLst>
          </p:cNvPr>
          <p:cNvCxnSpPr>
            <a:cxnSpLocks/>
            <a:stCxn id="238" idx="0"/>
            <a:endCxn id="261" idx="0"/>
          </p:cNvCxnSpPr>
          <p:nvPr/>
        </p:nvCxnSpPr>
        <p:spPr>
          <a:xfrm rot="5400000">
            <a:off x="4440863" y="3101754"/>
            <a:ext cx="346027" cy="1270320"/>
          </a:xfrm>
          <a:prstGeom prst="bentConnector3">
            <a:avLst>
              <a:gd name="adj1" fmla="val 43475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5959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0811-9073-A149-B625-80F884041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076DB-E8CB-894F-93F4-F3BA4B76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wanted several new architectural features in Lassen</a:t>
            </a:r>
          </a:p>
          <a:p>
            <a:pPr lvl="1"/>
            <a:r>
              <a:rPr lang="en-US" dirty="0"/>
              <a:t>Native floating point add and multiply</a:t>
            </a:r>
          </a:p>
          <a:p>
            <a:pPr lvl="1"/>
            <a:r>
              <a:rPr lang="en-US" dirty="0"/>
              <a:t>Floating point micro-ops to easily implement complex operations (like divide, exp etc.) using multiple PEs and memory</a:t>
            </a:r>
          </a:p>
          <a:p>
            <a:pPr lvl="1"/>
            <a:r>
              <a:rPr lang="en-US" dirty="0"/>
              <a:t>Multi-precision integer ops</a:t>
            </a:r>
          </a:p>
          <a:p>
            <a:pPr lvl="1"/>
            <a:endParaRPr lang="en-US" dirty="0"/>
          </a:p>
          <a:p>
            <a:r>
              <a:rPr lang="en-US" dirty="0"/>
              <a:t>Without breaking the application flow!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2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80CD-544D-D147-80F7-20C13625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Peak: PE DSL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4D843D-6344-C249-9C2E-7FC77D42B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dirty="0"/>
              <a:t>Python-embedded DSL for describing the ISA and functional model of a PE</a:t>
            </a:r>
          </a:p>
          <a:p>
            <a:r>
              <a:rPr lang="en-US" dirty="0"/>
              <a:t>Has precise formal semantics</a:t>
            </a:r>
          </a:p>
          <a:p>
            <a:r>
              <a:rPr lang="en-US" dirty="0"/>
              <a:t>Automatically derive</a:t>
            </a:r>
          </a:p>
          <a:p>
            <a:pPr lvl="1"/>
            <a:r>
              <a:rPr lang="en-US" b="1" dirty="0"/>
              <a:t>RTL</a:t>
            </a:r>
            <a:r>
              <a:rPr lang="en-US" dirty="0"/>
              <a:t> (using Magma/</a:t>
            </a:r>
            <a:r>
              <a:rPr lang="en-US" dirty="0" err="1"/>
              <a:t>CoreIR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Rewrite rules</a:t>
            </a:r>
            <a:r>
              <a:rPr lang="en-US" dirty="0"/>
              <a:t> (from </a:t>
            </a:r>
            <a:r>
              <a:rPr lang="en-US" dirty="0" err="1"/>
              <a:t>CoreIR</a:t>
            </a:r>
            <a:r>
              <a:rPr lang="en-US" dirty="0"/>
              <a:t> primitive to PE instruction) </a:t>
            </a:r>
            <a:r>
              <a:rPr lang="en-US" b="1" dirty="0"/>
              <a:t>for the mapper </a:t>
            </a:r>
            <a:r>
              <a:rPr lang="en-US" dirty="0"/>
              <a:t>(using SMT)</a:t>
            </a:r>
          </a:p>
          <a:p>
            <a:pPr lvl="2"/>
            <a:r>
              <a:rPr lang="en-US" dirty="0"/>
              <a:t>Generate SMT formula for </a:t>
            </a:r>
            <a:r>
              <a:rPr lang="en-US" dirty="0" err="1"/>
              <a:t>CoreIR</a:t>
            </a:r>
            <a:r>
              <a:rPr lang="en-US" dirty="0"/>
              <a:t> primitive  and PE (given an instruction). Use SMT solver to prove the two formulas are the same.</a:t>
            </a:r>
          </a:p>
          <a:p>
            <a:pPr lvl="1"/>
            <a:r>
              <a:rPr lang="en-US" b="1" dirty="0"/>
              <a:t>Collateral for bitstream generation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49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 347">
            <a:extLst>
              <a:ext uri="{FF2B5EF4-FFF2-40B4-BE49-F238E27FC236}">
                <a16:creationId xmlns:a16="http://schemas.microsoft.com/office/drawing/2014/main" id="{6AF7D49A-5BC1-9A4A-9A0D-054BE8653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095695"/>
              </p:ext>
            </p:extLst>
          </p:nvPr>
        </p:nvGraphicFramePr>
        <p:xfrm>
          <a:off x="153230" y="982111"/>
          <a:ext cx="5669280" cy="5669280"/>
        </p:xfrm>
        <a:graphic>
          <a:graphicData uri="http://schemas.openxmlformats.org/drawingml/2006/table">
            <a:tbl>
              <a:tblPr firstRow="1" bandRow="1"/>
              <a:tblGrid>
                <a:gridCol w="1417320">
                  <a:extLst>
                    <a:ext uri="{9D8B030D-6E8A-4147-A177-3AD203B41FA5}">
                      <a16:colId xmlns:a16="http://schemas.microsoft.com/office/drawing/2014/main" val="737545320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496384647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193855225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583868406"/>
                    </a:ext>
                  </a:extLst>
                </a:gridCol>
              </a:tblGrid>
              <a:tr h="1417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2800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2800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83321"/>
                  </a:ext>
                </a:extLst>
              </a:tr>
              <a:tr h="1417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969171"/>
                  </a:ext>
                </a:extLst>
              </a:tr>
              <a:tr h="1417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521651"/>
                  </a:ext>
                </a:extLst>
              </a:tr>
              <a:tr h="1417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54672"/>
                  </a:ext>
                </a:extLst>
              </a:tr>
            </a:tbl>
          </a:graphicData>
        </a:graphic>
      </p:graphicFrame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8B49268-5173-8D46-8B86-3E0454BF7089}"/>
              </a:ext>
            </a:extLst>
          </p:cNvPr>
          <p:cNvGrpSpPr/>
          <p:nvPr/>
        </p:nvGrpSpPr>
        <p:grpSpPr>
          <a:xfrm rot="5400000">
            <a:off x="-1284013" y="3702825"/>
            <a:ext cx="5413854" cy="200532"/>
            <a:chOff x="3447050" y="2038954"/>
            <a:chExt cx="4297680" cy="200532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17DF5D3-6116-B547-B911-B47DA1773657}"/>
                </a:ext>
              </a:extLst>
            </p:cNvPr>
            <p:cNvCxnSpPr/>
            <p:nvPr/>
          </p:nvCxnSpPr>
          <p:spPr>
            <a:xfrm>
              <a:off x="3447050" y="2038954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FB97E466-1AB0-D44D-807B-2423EE0CA165}"/>
                </a:ext>
              </a:extLst>
            </p:cNvPr>
            <p:cNvCxnSpPr/>
            <p:nvPr/>
          </p:nvCxnSpPr>
          <p:spPr>
            <a:xfrm>
              <a:off x="3447050" y="2239486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C3555BF1-3A98-874E-B2A8-095DAF6D7800}"/>
                </a:ext>
              </a:extLst>
            </p:cNvPr>
            <p:cNvCxnSpPr/>
            <p:nvPr/>
          </p:nvCxnSpPr>
          <p:spPr>
            <a:xfrm>
              <a:off x="3447050" y="2105798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928D751-857D-334C-9C74-F78D92659A7A}"/>
                </a:ext>
              </a:extLst>
            </p:cNvPr>
            <p:cNvCxnSpPr/>
            <p:nvPr/>
          </p:nvCxnSpPr>
          <p:spPr>
            <a:xfrm>
              <a:off x="3447050" y="2172642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6635FEE-542E-F244-B07A-D1DFD238A48E}"/>
              </a:ext>
            </a:extLst>
          </p:cNvPr>
          <p:cNvGrpSpPr/>
          <p:nvPr/>
        </p:nvGrpSpPr>
        <p:grpSpPr>
          <a:xfrm rot="5400000">
            <a:off x="135061" y="3702824"/>
            <a:ext cx="5413854" cy="200532"/>
            <a:chOff x="3447050" y="2038954"/>
            <a:chExt cx="4297680" cy="200532"/>
          </a:xfrm>
        </p:grpSpPr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34767191-FFC1-0945-B270-62DC290490F7}"/>
                </a:ext>
              </a:extLst>
            </p:cNvPr>
            <p:cNvCxnSpPr/>
            <p:nvPr/>
          </p:nvCxnSpPr>
          <p:spPr>
            <a:xfrm>
              <a:off x="3447050" y="2038954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55BE29A-5311-AC42-B934-1A7BF8992597}"/>
                </a:ext>
              </a:extLst>
            </p:cNvPr>
            <p:cNvCxnSpPr/>
            <p:nvPr/>
          </p:nvCxnSpPr>
          <p:spPr>
            <a:xfrm>
              <a:off x="3447050" y="2239486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3104591-9088-854E-B1DC-29E932A1CD2C}"/>
                </a:ext>
              </a:extLst>
            </p:cNvPr>
            <p:cNvCxnSpPr/>
            <p:nvPr/>
          </p:nvCxnSpPr>
          <p:spPr>
            <a:xfrm>
              <a:off x="3447050" y="2105798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6FF0545-D398-1B47-B977-1FC0A28EA7E5}"/>
                </a:ext>
              </a:extLst>
            </p:cNvPr>
            <p:cNvCxnSpPr/>
            <p:nvPr/>
          </p:nvCxnSpPr>
          <p:spPr>
            <a:xfrm>
              <a:off x="3447050" y="2172642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5920992A-8F1E-774A-B764-BCEA8A07DD69}"/>
              </a:ext>
            </a:extLst>
          </p:cNvPr>
          <p:cNvGrpSpPr/>
          <p:nvPr/>
        </p:nvGrpSpPr>
        <p:grpSpPr>
          <a:xfrm rot="5400000">
            <a:off x="1554135" y="3702824"/>
            <a:ext cx="5413854" cy="200532"/>
            <a:chOff x="3447050" y="2038954"/>
            <a:chExt cx="4297680" cy="200532"/>
          </a:xfrm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09C57F18-A159-0244-BD64-D93DACD2AFEE}"/>
                </a:ext>
              </a:extLst>
            </p:cNvPr>
            <p:cNvCxnSpPr/>
            <p:nvPr/>
          </p:nvCxnSpPr>
          <p:spPr>
            <a:xfrm>
              <a:off x="3447050" y="2038954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C6E282AC-949C-144C-8B82-EEF9DE6503B2}"/>
                </a:ext>
              </a:extLst>
            </p:cNvPr>
            <p:cNvCxnSpPr/>
            <p:nvPr/>
          </p:nvCxnSpPr>
          <p:spPr>
            <a:xfrm>
              <a:off x="3447050" y="2239486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B9E9BE71-1DE3-DA47-BE7C-F07672D43D50}"/>
                </a:ext>
              </a:extLst>
            </p:cNvPr>
            <p:cNvCxnSpPr/>
            <p:nvPr/>
          </p:nvCxnSpPr>
          <p:spPr>
            <a:xfrm>
              <a:off x="3447050" y="2105798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809D641-1C70-F346-9E74-E3FCA1619516}"/>
                </a:ext>
              </a:extLst>
            </p:cNvPr>
            <p:cNvCxnSpPr/>
            <p:nvPr/>
          </p:nvCxnSpPr>
          <p:spPr>
            <a:xfrm>
              <a:off x="3447050" y="2172642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B410990-40C8-1543-A37B-CFBC10F941AA}"/>
              </a:ext>
            </a:extLst>
          </p:cNvPr>
          <p:cNvGrpSpPr/>
          <p:nvPr/>
        </p:nvGrpSpPr>
        <p:grpSpPr>
          <a:xfrm rot="5400000">
            <a:off x="2973210" y="3702824"/>
            <a:ext cx="5413854" cy="200532"/>
            <a:chOff x="3447050" y="2038954"/>
            <a:chExt cx="4297680" cy="200532"/>
          </a:xfrm>
        </p:grpSpPr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4F74672D-94AB-3A4C-98E1-11921C6DBFCB}"/>
                </a:ext>
              </a:extLst>
            </p:cNvPr>
            <p:cNvCxnSpPr/>
            <p:nvPr/>
          </p:nvCxnSpPr>
          <p:spPr>
            <a:xfrm>
              <a:off x="3447050" y="2038954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06783A9-B78E-A449-8367-46DB60648D52}"/>
                </a:ext>
              </a:extLst>
            </p:cNvPr>
            <p:cNvCxnSpPr/>
            <p:nvPr/>
          </p:nvCxnSpPr>
          <p:spPr>
            <a:xfrm>
              <a:off x="3447050" y="2239486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4D097893-824B-BD41-8FE7-393CD6DBFC44}"/>
                </a:ext>
              </a:extLst>
            </p:cNvPr>
            <p:cNvCxnSpPr/>
            <p:nvPr/>
          </p:nvCxnSpPr>
          <p:spPr>
            <a:xfrm>
              <a:off x="3447050" y="2105798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1D9FFCE4-6655-7943-B07A-232D8CBBD6DE}"/>
                </a:ext>
              </a:extLst>
            </p:cNvPr>
            <p:cNvCxnSpPr/>
            <p:nvPr/>
          </p:nvCxnSpPr>
          <p:spPr>
            <a:xfrm>
              <a:off x="3447050" y="2172642"/>
              <a:ext cx="429768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4780C062-9063-8847-B05B-3D8664576733}"/>
              </a:ext>
            </a:extLst>
          </p:cNvPr>
          <p:cNvCxnSpPr/>
          <p:nvPr/>
        </p:nvCxnSpPr>
        <p:spPr>
          <a:xfrm>
            <a:off x="259427" y="2148999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C0416FB4-EE9C-A946-A944-57089C1A0C42}"/>
              </a:ext>
            </a:extLst>
          </p:cNvPr>
          <p:cNvCxnSpPr/>
          <p:nvPr/>
        </p:nvCxnSpPr>
        <p:spPr>
          <a:xfrm>
            <a:off x="259427" y="2349531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98B0AC60-21C2-0A42-A618-B037A92F307C}"/>
              </a:ext>
            </a:extLst>
          </p:cNvPr>
          <p:cNvCxnSpPr/>
          <p:nvPr/>
        </p:nvCxnSpPr>
        <p:spPr>
          <a:xfrm>
            <a:off x="259427" y="2215843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3615D443-4643-6847-8633-BE24A983D103}"/>
              </a:ext>
            </a:extLst>
          </p:cNvPr>
          <p:cNvCxnSpPr/>
          <p:nvPr/>
        </p:nvCxnSpPr>
        <p:spPr>
          <a:xfrm>
            <a:off x="259427" y="2282687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74" name="Rectangle 373">
            <a:extLst>
              <a:ext uri="{FF2B5EF4-FFF2-40B4-BE49-F238E27FC236}">
                <a16:creationId xmlns:a16="http://schemas.microsoft.com/office/drawing/2014/main" id="{D30E366B-8BB3-A44C-9C4C-61105FEE0B20}"/>
              </a:ext>
            </a:extLst>
          </p:cNvPr>
          <p:cNvSpPr/>
          <p:nvPr/>
        </p:nvSpPr>
        <p:spPr>
          <a:xfrm>
            <a:off x="2690722" y="2094428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F05E7D96-4B6B-6D4C-AC73-7A989AAE7BEF}"/>
              </a:ext>
            </a:extLst>
          </p:cNvPr>
          <p:cNvSpPr/>
          <p:nvPr/>
        </p:nvSpPr>
        <p:spPr>
          <a:xfrm>
            <a:off x="4108306" y="2094428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1025A8B5-E7FC-FA41-9FF1-E6514E64AB07}"/>
              </a:ext>
            </a:extLst>
          </p:cNvPr>
          <p:cNvSpPr/>
          <p:nvPr/>
        </p:nvSpPr>
        <p:spPr>
          <a:xfrm>
            <a:off x="5525891" y="2094428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0627FE33-F866-C74E-99E5-221A74B037D2}"/>
              </a:ext>
            </a:extLst>
          </p:cNvPr>
          <p:cNvSpPr/>
          <p:nvPr/>
        </p:nvSpPr>
        <p:spPr>
          <a:xfrm>
            <a:off x="1269576" y="2094428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8A9C8977-CC83-9341-A5F6-CEAECC5D387D}"/>
              </a:ext>
            </a:extLst>
          </p:cNvPr>
          <p:cNvCxnSpPr/>
          <p:nvPr/>
        </p:nvCxnSpPr>
        <p:spPr>
          <a:xfrm>
            <a:off x="259427" y="4982175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8B5BB60F-2FC7-674A-A63E-644A57449ABB}"/>
              </a:ext>
            </a:extLst>
          </p:cNvPr>
          <p:cNvCxnSpPr/>
          <p:nvPr/>
        </p:nvCxnSpPr>
        <p:spPr>
          <a:xfrm>
            <a:off x="259427" y="5182707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DCEA25A-161C-2A4A-99B6-B7C549F8D0C6}"/>
              </a:ext>
            </a:extLst>
          </p:cNvPr>
          <p:cNvCxnSpPr/>
          <p:nvPr/>
        </p:nvCxnSpPr>
        <p:spPr>
          <a:xfrm>
            <a:off x="259427" y="5049019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873BD4DD-125C-8241-BE2F-F2DCAE741DC8}"/>
              </a:ext>
            </a:extLst>
          </p:cNvPr>
          <p:cNvCxnSpPr/>
          <p:nvPr/>
        </p:nvCxnSpPr>
        <p:spPr>
          <a:xfrm>
            <a:off x="259427" y="5115863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351F7E9-1562-524E-87C6-1967CE16A3D4}"/>
              </a:ext>
            </a:extLst>
          </p:cNvPr>
          <p:cNvSpPr/>
          <p:nvPr/>
        </p:nvSpPr>
        <p:spPr>
          <a:xfrm>
            <a:off x="2690722" y="4927604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34697D5-2CB1-CC4C-BA10-1D2E4E2219FE}"/>
              </a:ext>
            </a:extLst>
          </p:cNvPr>
          <p:cNvSpPr/>
          <p:nvPr/>
        </p:nvSpPr>
        <p:spPr>
          <a:xfrm>
            <a:off x="4108306" y="4927604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96170F8E-BAC6-154A-ACC4-EE860C8F1D03}"/>
              </a:ext>
            </a:extLst>
          </p:cNvPr>
          <p:cNvSpPr/>
          <p:nvPr/>
        </p:nvSpPr>
        <p:spPr>
          <a:xfrm>
            <a:off x="5525891" y="4927604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EF592710-D80E-D343-B6F7-BB7C50B77CAD}"/>
              </a:ext>
            </a:extLst>
          </p:cNvPr>
          <p:cNvSpPr/>
          <p:nvPr/>
        </p:nvSpPr>
        <p:spPr>
          <a:xfrm>
            <a:off x="1269576" y="4927604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C92E3D60-A6EC-9649-8C0B-61AF95CB32A2}"/>
              </a:ext>
            </a:extLst>
          </p:cNvPr>
          <p:cNvCxnSpPr/>
          <p:nvPr/>
        </p:nvCxnSpPr>
        <p:spPr>
          <a:xfrm>
            <a:off x="259427" y="6398762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68EE8B9D-C434-B147-8851-A36A4F88C81A}"/>
              </a:ext>
            </a:extLst>
          </p:cNvPr>
          <p:cNvCxnSpPr/>
          <p:nvPr/>
        </p:nvCxnSpPr>
        <p:spPr>
          <a:xfrm>
            <a:off x="259427" y="6599294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1852D84C-CFB2-964F-ABC3-C45A357C0D91}"/>
              </a:ext>
            </a:extLst>
          </p:cNvPr>
          <p:cNvCxnSpPr/>
          <p:nvPr/>
        </p:nvCxnSpPr>
        <p:spPr>
          <a:xfrm>
            <a:off x="259427" y="6465606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83CB26B0-62C8-E444-9D56-F8238ACA5DB7}"/>
              </a:ext>
            </a:extLst>
          </p:cNvPr>
          <p:cNvCxnSpPr/>
          <p:nvPr/>
        </p:nvCxnSpPr>
        <p:spPr>
          <a:xfrm>
            <a:off x="259427" y="6532450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90" name="Rectangle 389">
            <a:extLst>
              <a:ext uri="{FF2B5EF4-FFF2-40B4-BE49-F238E27FC236}">
                <a16:creationId xmlns:a16="http://schemas.microsoft.com/office/drawing/2014/main" id="{ABA78509-9547-5E40-81F2-D895DD26FFEA}"/>
              </a:ext>
            </a:extLst>
          </p:cNvPr>
          <p:cNvSpPr/>
          <p:nvPr/>
        </p:nvSpPr>
        <p:spPr>
          <a:xfrm>
            <a:off x="2690722" y="6344191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663BA8E-B146-484E-9A3D-26B4E99DA602}"/>
              </a:ext>
            </a:extLst>
          </p:cNvPr>
          <p:cNvSpPr/>
          <p:nvPr/>
        </p:nvSpPr>
        <p:spPr>
          <a:xfrm>
            <a:off x="4108306" y="6344191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6309133-A627-F544-B94E-F35AF24B10E8}"/>
              </a:ext>
            </a:extLst>
          </p:cNvPr>
          <p:cNvSpPr/>
          <p:nvPr/>
        </p:nvSpPr>
        <p:spPr>
          <a:xfrm>
            <a:off x="5525891" y="6344191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467350D7-441F-9545-A40E-98DCDEB05566}"/>
              </a:ext>
            </a:extLst>
          </p:cNvPr>
          <p:cNvSpPr/>
          <p:nvPr/>
        </p:nvSpPr>
        <p:spPr>
          <a:xfrm>
            <a:off x="1269576" y="6344191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B7C64FC1-3742-BE49-A025-5679160C8142}"/>
              </a:ext>
            </a:extLst>
          </p:cNvPr>
          <p:cNvCxnSpPr/>
          <p:nvPr/>
        </p:nvCxnSpPr>
        <p:spPr>
          <a:xfrm>
            <a:off x="259427" y="3565587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BDE91CEC-66C8-5D41-882A-BC9FFE4DD688}"/>
              </a:ext>
            </a:extLst>
          </p:cNvPr>
          <p:cNvCxnSpPr/>
          <p:nvPr/>
        </p:nvCxnSpPr>
        <p:spPr>
          <a:xfrm>
            <a:off x="259427" y="3766119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E9F43E4-00EC-2F41-AB90-69D4CD92DD1A}"/>
              </a:ext>
            </a:extLst>
          </p:cNvPr>
          <p:cNvCxnSpPr/>
          <p:nvPr/>
        </p:nvCxnSpPr>
        <p:spPr>
          <a:xfrm>
            <a:off x="259427" y="3632431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DE09D8CA-DA1B-274A-BE83-7236F4175B9E}"/>
              </a:ext>
            </a:extLst>
          </p:cNvPr>
          <p:cNvCxnSpPr/>
          <p:nvPr/>
        </p:nvCxnSpPr>
        <p:spPr>
          <a:xfrm>
            <a:off x="259427" y="3699275"/>
            <a:ext cx="53949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98" name="Rectangle 397">
            <a:extLst>
              <a:ext uri="{FF2B5EF4-FFF2-40B4-BE49-F238E27FC236}">
                <a16:creationId xmlns:a16="http://schemas.microsoft.com/office/drawing/2014/main" id="{3429A4E3-DCA2-894A-818D-E0B645CF6445}"/>
              </a:ext>
            </a:extLst>
          </p:cNvPr>
          <p:cNvSpPr/>
          <p:nvPr/>
        </p:nvSpPr>
        <p:spPr>
          <a:xfrm>
            <a:off x="2690722" y="3511016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2133DB12-150D-4C45-BE0C-5B209542C16E}"/>
              </a:ext>
            </a:extLst>
          </p:cNvPr>
          <p:cNvSpPr/>
          <p:nvPr/>
        </p:nvSpPr>
        <p:spPr>
          <a:xfrm>
            <a:off x="4108306" y="3511016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E74B1565-0133-AA45-8FB0-5D3327757AB0}"/>
              </a:ext>
            </a:extLst>
          </p:cNvPr>
          <p:cNvSpPr/>
          <p:nvPr/>
        </p:nvSpPr>
        <p:spPr>
          <a:xfrm>
            <a:off x="5525891" y="3511016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E94F0CB9-C51C-0A4D-B56C-5C1879596D68}"/>
              </a:ext>
            </a:extLst>
          </p:cNvPr>
          <p:cNvSpPr/>
          <p:nvPr/>
        </p:nvSpPr>
        <p:spPr>
          <a:xfrm>
            <a:off x="1269576" y="3511016"/>
            <a:ext cx="292608" cy="296572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B71F7236-2CB7-CF4E-B8D5-C5BD9516D7DE}"/>
              </a:ext>
            </a:extLst>
          </p:cNvPr>
          <p:cNvSpPr/>
          <p:nvPr/>
        </p:nvSpPr>
        <p:spPr>
          <a:xfrm>
            <a:off x="1635860" y="2465272"/>
            <a:ext cx="758952" cy="75836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1574AD33-4F4E-2048-B627-86EC2DE121AD}"/>
              </a:ext>
            </a:extLst>
          </p:cNvPr>
          <p:cNvGrpSpPr/>
          <p:nvPr/>
        </p:nvGrpSpPr>
        <p:grpSpPr>
          <a:xfrm rot="16200000" flipH="1">
            <a:off x="1530728" y="3316572"/>
            <a:ext cx="554678" cy="357269"/>
            <a:chOff x="4264586" y="2194147"/>
            <a:chExt cx="554678" cy="482626"/>
          </a:xfrm>
        </p:grpSpPr>
        <p:sp>
          <p:nvSpPr>
            <p:cNvPr id="404" name="Trapezoid 403">
              <a:extLst>
                <a:ext uri="{FF2B5EF4-FFF2-40B4-BE49-F238E27FC236}">
                  <a16:creationId xmlns:a16="http://schemas.microsoft.com/office/drawing/2014/main" id="{55823907-9D98-9F43-9A06-A0DBCF06811C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4C493A68-950F-794B-8719-261615140D12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B238BBF2-8548-A44F-AE3F-D0763C87A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45E2A87C-5DCF-464B-B470-41D07E6B47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DB8A1763-33EE-2848-BE03-92D808D335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687F1FB1-DFCF-2D40-97C4-C5C6DF127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426D9EB-CFBD-6E4C-84C2-45EAE8F8D2A2}"/>
                </a:ext>
              </a:extLst>
            </p:cNvPr>
            <p:cNvCxnSpPr>
              <a:cxnSpLocks/>
              <a:endCxn id="404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12544141-B8CB-8645-BB98-F88D4E325128}"/>
              </a:ext>
            </a:extLst>
          </p:cNvPr>
          <p:cNvGrpSpPr/>
          <p:nvPr/>
        </p:nvGrpSpPr>
        <p:grpSpPr>
          <a:xfrm>
            <a:off x="2394812" y="2470175"/>
            <a:ext cx="554678" cy="357269"/>
            <a:chOff x="4264586" y="2194147"/>
            <a:chExt cx="554678" cy="482626"/>
          </a:xfrm>
        </p:grpSpPr>
        <p:sp>
          <p:nvSpPr>
            <p:cNvPr id="412" name="Trapezoid 411">
              <a:extLst>
                <a:ext uri="{FF2B5EF4-FFF2-40B4-BE49-F238E27FC236}">
                  <a16:creationId xmlns:a16="http://schemas.microsoft.com/office/drawing/2014/main" id="{AB9DE32A-3CE1-5142-8BFC-3848EDD27068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A9D861B7-CF35-4949-BC5A-DB1045B7C759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E713E322-3DCC-A449-9AB0-59CD6B8210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EE3121AC-CB7E-9844-B649-0B1A30DFE1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E29363E8-86C7-CD41-9082-D45A62313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FCAA342-8E7F-CC47-B260-CA40F07A6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E171D9F-E118-9346-BBBC-21B17AD6A269}"/>
                </a:ext>
              </a:extLst>
            </p:cNvPr>
            <p:cNvCxnSpPr>
              <a:cxnSpLocks/>
              <a:endCxn id="412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CAA73172-2754-F84B-82D0-FD8EBF33A0C8}"/>
              </a:ext>
            </a:extLst>
          </p:cNvPr>
          <p:cNvCxnSpPr>
            <a:cxnSpLocks/>
          </p:cNvCxnSpPr>
          <p:nvPr/>
        </p:nvCxnSpPr>
        <p:spPr>
          <a:xfrm>
            <a:off x="2394812" y="3223639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20" name="Rectangle 419">
            <a:extLst>
              <a:ext uri="{FF2B5EF4-FFF2-40B4-BE49-F238E27FC236}">
                <a16:creationId xmlns:a16="http://schemas.microsoft.com/office/drawing/2014/main" id="{30BD7116-E39D-CD4F-B86B-B7285B1FA0D7}"/>
              </a:ext>
            </a:extLst>
          </p:cNvPr>
          <p:cNvSpPr/>
          <p:nvPr/>
        </p:nvSpPr>
        <p:spPr>
          <a:xfrm>
            <a:off x="1635860" y="1047224"/>
            <a:ext cx="758952" cy="75836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8047F3BD-84D7-264A-8FE7-361EB2B32FD5}"/>
              </a:ext>
            </a:extLst>
          </p:cNvPr>
          <p:cNvGrpSpPr/>
          <p:nvPr/>
        </p:nvGrpSpPr>
        <p:grpSpPr>
          <a:xfrm rot="16200000" flipH="1">
            <a:off x="1530728" y="1898524"/>
            <a:ext cx="554678" cy="357269"/>
            <a:chOff x="4264586" y="2194147"/>
            <a:chExt cx="554678" cy="482626"/>
          </a:xfrm>
        </p:grpSpPr>
        <p:sp>
          <p:nvSpPr>
            <p:cNvPr id="422" name="Trapezoid 421">
              <a:extLst>
                <a:ext uri="{FF2B5EF4-FFF2-40B4-BE49-F238E27FC236}">
                  <a16:creationId xmlns:a16="http://schemas.microsoft.com/office/drawing/2014/main" id="{CF51724E-7716-3146-A581-8984AE87DA81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AD3BBFA1-9EA9-DB49-A69C-69C7EE43E30B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C4AF0B04-13B7-FD41-A996-2425131F3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079136D0-0311-1D43-98A3-792A7D74F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A0CA71B0-9E9E-1E4C-94D5-3BB98E0CB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83482C11-E9C9-704D-BA73-185F76410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DE354C6-E15E-7A48-9EF4-0B060E0B52C2}"/>
                </a:ext>
              </a:extLst>
            </p:cNvPr>
            <p:cNvCxnSpPr>
              <a:cxnSpLocks/>
              <a:endCxn id="422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6F0E1829-7989-E545-BF01-AFA6C93A7DFA}"/>
              </a:ext>
            </a:extLst>
          </p:cNvPr>
          <p:cNvGrpSpPr/>
          <p:nvPr/>
        </p:nvGrpSpPr>
        <p:grpSpPr>
          <a:xfrm>
            <a:off x="2394812" y="1052127"/>
            <a:ext cx="554678" cy="357269"/>
            <a:chOff x="4264586" y="2194147"/>
            <a:chExt cx="554678" cy="482626"/>
          </a:xfrm>
        </p:grpSpPr>
        <p:sp>
          <p:nvSpPr>
            <p:cNvPr id="430" name="Trapezoid 429">
              <a:extLst>
                <a:ext uri="{FF2B5EF4-FFF2-40B4-BE49-F238E27FC236}">
                  <a16:creationId xmlns:a16="http://schemas.microsoft.com/office/drawing/2014/main" id="{3E328942-B448-714C-B648-A1A02F8B6D93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FBCF48CD-7245-7E41-8AC6-621E97CEBE2D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1365EC67-376A-9844-B609-52EDBE6D61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8B0FD763-4BCB-E64C-A70A-618E95BD3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9AAC377E-65EF-8741-8FFC-6F08A4892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4A07DFCC-89BB-2B4B-9E34-F249F162EF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03AC6351-3B0E-FF42-B567-E64E3D16F1F3}"/>
                </a:ext>
              </a:extLst>
            </p:cNvPr>
            <p:cNvCxnSpPr>
              <a:cxnSpLocks/>
              <a:endCxn id="430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0D8AC8BE-6D87-DA48-9732-F7EDBD6E929B}"/>
              </a:ext>
            </a:extLst>
          </p:cNvPr>
          <p:cNvCxnSpPr>
            <a:cxnSpLocks/>
          </p:cNvCxnSpPr>
          <p:nvPr/>
        </p:nvCxnSpPr>
        <p:spPr>
          <a:xfrm>
            <a:off x="2394812" y="1805591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38" name="Rectangle 437">
            <a:extLst>
              <a:ext uri="{FF2B5EF4-FFF2-40B4-BE49-F238E27FC236}">
                <a16:creationId xmlns:a16="http://schemas.microsoft.com/office/drawing/2014/main" id="{F617C330-D148-3742-ACBF-C496EB795D54}"/>
              </a:ext>
            </a:extLst>
          </p:cNvPr>
          <p:cNvSpPr/>
          <p:nvPr/>
        </p:nvSpPr>
        <p:spPr>
          <a:xfrm>
            <a:off x="1635860" y="3883320"/>
            <a:ext cx="758952" cy="75836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0DEC3934-69AA-864B-9CFE-286BF5D79821}"/>
              </a:ext>
            </a:extLst>
          </p:cNvPr>
          <p:cNvGrpSpPr/>
          <p:nvPr/>
        </p:nvGrpSpPr>
        <p:grpSpPr>
          <a:xfrm rot="16200000" flipH="1">
            <a:off x="1530728" y="4734620"/>
            <a:ext cx="554678" cy="357269"/>
            <a:chOff x="4264586" y="2194147"/>
            <a:chExt cx="554678" cy="482626"/>
          </a:xfrm>
        </p:grpSpPr>
        <p:sp>
          <p:nvSpPr>
            <p:cNvPr id="440" name="Trapezoid 439">
              <a:extLst>
                <a:ext uri="{FF2B5EF4-FFF2-40B4-BE49-F238E27FC236}">
                  <a16:creationId xmlns:a16="http://schemas.microsoft.com/office/drawing/2014/main" id="{1F27474B-C414-0E4A-850B-EA0324E9067A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A6CAD676-C67B-7B4D-BC17-6F2046224304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3AB6E038-F409-3B41-A7D5-F60172612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23F87DDD-03FD-4F48-9D5C-A4BF9960E6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8E8F5BBF-7706-FA40-8319-BB2BE41102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D0820F48-59B0-384E-87C1-58BDFAC2D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03C37A7-4623-1341-856B-C0D38B5285F7}"/>
                </a:ext>
              </a:extLst>
            </p:cNvPr>
            <p:cNvCxnSpPr>
              <a:cxnSpLocks/>
              <a:endCxn id="440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1DD6E812-8B57-E847-9B74-7BC580068700}"/>
              </a:ext>
            </a:extLst>
          </p:cNvPr>
          <p:cNvGrpSpPr/>
          <p:nvPr/>
        </p:nvGrpSpPr>
        <p:grpSpPr>
          <a:xfrm>
            <a:off x="2394812" y="3888223"/>
            <a:ext cx="554678" cy="357269"/>
            <a:chOff x="4264586" y="2194147"/>
            <a:chExt cx="554678" cy="482626"/>
          </a:xfrm>
        </p:grpSpPr>
        <p:sp>
          <p:nvSpPr>
            <p:cNvPr id="448" name="Trapezoid 447">
              <a:extLst>
                <a:ext uri="{FF2B5EF4-FFF2-40B4-BE49-F238E27FC236}">
                  <a16:creationId xmlns:a16="http://schemas.microsoft.com/office/drawing/2014/main" id="{63043F3B-F96E-6344-A9CF-ECCB14238C68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227BE172-4BA9-9C48-9906-7D0CEAFB952D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F8E06C7D-E0E9-8245-BE2F-1240A369F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E4D5482C-97A4-E444-86A4-C90E51F67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168FF1C9-65F4-2248-AA30-4336E07D68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51A02D24-AD5B-4142-928E-936F376C31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4014B698-5ED8-CE4E-BB23-E612A9BED9CD}"/>
                </a:ext>
              </a:extLst>
            </p:cNvPr>
            <p:cNvCxnSpPr>
              <a:cxnSpLocks/>
              <a:endCxn id="448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F0A2FF1E-95E2-864B-8F2F-1010227D9D3E}"/>
              </a:ext>
            </a:extLst>
          </p:cNvPr>
          <p:cNvCxnSpPr>
            <a:cxnSpLocks/>
          </p:cNvCxnSpPr>
          <p:nvPr/>
        </p:nvCxnSpPr>
        <p:spPr>
          <a:xfrm>
            <a:off x="2394812" y="4641687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56" name="Rectangle 455">
            <a:extLst>
              <a:ext uri="{FF2B5EF4-FFF2-40B4-BE49-F238E27FC236}">
                <a16:creationId xmlns:a16="http://schemas.microsoft.com/office/drawing/2014/main" id="{03A64B85-4ED3-6A40-ABA3-E5A23DA35FA2}"/>
              </a:ext>
            </a:extLst>
          </p:cNvPr>
          <p:cNvSpPr/>
          <p:nvPr/>
        </p:nvSpPr>
        <p:spPr>
          <a:xfrm>
            <a:off x="1635860" y="5301368"/>
            <a:ext cx="758952" cy="75836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</a:p>
        </p:txBody>
      </p: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E9B45A9-9C7C-5C42-B561-1EB02B603898}"/>
              </a:ext>
            </a:extLst>
          </p:cNvPr>
          <p:cNvGrpSpPr/>
          <p:nvPr/>
        </p:nvGrpSpPr>
        <p:grpSpPr>
          <a:xfrm rot="16200000" flipH="1">
            <a:off x="1530728" y="6152668"/>
            <a:ext cx="554678" cy="357269"/>
            <a:chOff x="4264586" y="2194147"/>
            <a:chExt cx="554678" cy="482626"/>
          </a:xfrm>
        </p:grpSpPr>
        <p:sp>
          <p:nvSpPr>
            <p:cNvPr id="458" name="Trapezoid 457">
              <a:extLst>
                <a:ext uri="{FF2B5EF4-FFF2-40B4-BE49-F238E27FC236}">
                  <a16:creationId xmlns:a16="http://schemas.microsoft.com/office/drawing/2014/main" id="{90A5824C-D534-0D48-97ED-BA081323A52D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E5012B3C-5DBD-D148-B29D-7B362AE0BBFC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D25AE48D-8CB4-3D4E-BBF6-B3490635E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9DFBED40-EE66-0F40-90BF-8AE34189D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41D66FD4-8912-C64A-804F-9CF97FE40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8943870C-6645-DD4E-9DDA-646500A47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2FE01517-699A-2544-ACFB-6B76AD02920B}"/>
                </a:ext>
              </a:extLst>
            </p:cNvPr>
            <p:cNvCxnSpPr>
              <a:cxnSpLocks/>
              <a:endCxn id="458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9FA06B1-639B-C443-B58C-063C487AC5E7}"/>
              </a:ext>
            </a:extLst>
          </p:cNvPr>
          <p:cNvGrpSpPr/>
          <p:nvPr/>
        </p:nvGrpSpPr>
        <p:grpSpPr>
          <a:xfrm>
            <a:off x="2394812" y="5306271"/>
            <a:ext cx="554678" cy="357269"/>
            <a:chOff x="4264586" y="2194147"/>
            <a:chExt cx="554678" cy="482626"/>
          </a:xfrm>
        </p:grpSpPr>
        <p:sp>
          <p:nvSpPr>
            <p:cNvPr id="466" name="Trapezoid 465">
              <a:extLst>
                <a:ext uri="{FF2B5EF4-FFF2-40B4-BE49-F238E27FC236}">
                  <a16:creationId xmlns:a16="http://schemas.microsoft.com/office/drawing/2014/main" id="{00664A1D-C868-7D4E-AAE1-6AC4FBA5284E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4ED8FCF1-6D2C-8149-9575-D5CE8FE14146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CEF2174B-282E-6E40-BB7F-22E16944F4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0B0AAF02-8D38-0440-84BF-BC6B9E9A8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3EDA72E2-A513-4242-824D-A3AF85B1E1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1945387C-AC76-CB43-907E-B57AB7006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45A1AF2A-678C-094A-ACE8-AC57A416F1BB}"/>
                </a:ext>
              </a:extLst>
            </p:cNvPr>
            <p:cNvCxnSpPr>
              <a:cxnSpLocks/>
              <a:endCxn id="466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8F2737DF-824C-6543-8A73-518076A33E5B}"/>
              </a:ext>
            </a:extLst>
          </p:cNvPr>
          <p:cNvCxnSpPr>
            <a:cxnSpLocks/>
          </p:cNvCxnSpPr>
          <p:nvPr/>
        </p:nvCxnSpPr>
        <p:spPr>
          <a:xfrm>
            <a:off x="2394812" y="6059735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74" name="Rectangle 473">
            <a:extLst>
              <a:ext uri="{FF2B5EF4-FFF2-40B4-BE49-F238E27FC236}">
                <a16:creationId xmlns:a16="http://schemas.microsoft.com/office/drawing/2014/main" id="{A5821F7F-C713-1F40-9591-5EB11DF1B5E6}"/>
              </a:ext>
            </a:extLst>
          </p:cNvPr>
          <p:cNvSpPr/>
          <p:nvPr/>
        </p:nvSpPr>
        <p:spPr>
          <a:xfrm>
            <a:off x="219652" y="2465272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</a:p>
        </p:txBody>
      </p: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82BF38EA-9E7F-6B4E-8D55-BEE42ADFDCC0}"/>
              </a:ext>
            </a:extLst>
          </p:cNvPr>
          <p:cNvGrpSpPr/>
          <p:nvPr/>
        </p:nvGrpSpPr>
        <p:grpSpPr>
          <a:xfrm rot="16200000" flipH="1">
            <a:off x="114520" y="3316572"/>
            <a:ext cx="554678" cy="357269"/>
            <a:chOff x="4264586" y="2194147"/>
            <a:chExt cx="554678" cy="482626"/>
          </a:xfrm>
        </p:grpSpPr>
        <p:sp>
          <p:nvSpPr>
            <p:cNvPr id="476" name="Trapezoid 475">
              <a:extLst>
                <a:ext uri="{FF2B5EF4-FFF2-40B4-BE49-F238E27FC236}">
                  <a16:creationId xmlns:a16="http://schemas.microsoft.com/office/drawing/2014/main" id="{4D96D2BC-09A6-0F44-877D-5C234A34A059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0B5B2A64-256F-C547-B7CC-3779A0A63B0A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3A88AA64-26DE-E649-80BD-32BC27EA72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2B81A81F-8E0F-564C-8378-34ED2165E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433A9588-8DBF-C64A-AAE2-18674B951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DEA83DB4-4118-344A-AEF9-FB65997BE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69B7E001-DABB-4E40-9B3D-2F14EC1680D7}"/>
                </a:ext>
              </a:extLst>
            </p:cNvPr>
            <p:cNvCxnSpPr>
              <a:cxnSpLocks/>
              <a:endCxn id="476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D3379B0F-8588-6244-834C-4C55237BF0A0}"/>
              </a:ext>
            </a:extLst>
          </p:cNvPr>
          <p:cNvGrpSpPr/>
          <p:nvPr/>
        </p:nvGrpSpPr>
        <p:grpSpPr>
          <a:xfrm>
            <a:off x="978604" y="2470175"/>
            <a:ext cx="554678" cy="357269"/>
            <a:chOff x="4264586" y="2194147"/>
            <a:chExt cx="554678" cy="482626"/>
          </a:xfrm>
        </p:grpSpPr>
        <p:sp>
          <p:nvSpPr>
            <p:cNvPr id="484" name="Trapezoid 483">
              <a:extLst>
                <a:ext uri="{FF2B5EF4-FFF2-40B4-BE49-F238E27FC236}">
                  <a16:creationId xmlns:a16="http://schemas.microsoft.com/office/drawing/2014/main" id="{88BA79E8-7D33-E34D-8284-139BFAFDB785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6DA14240-D1E0-FA40-AB91-39C46641596D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3DFBD5E6-2923-B845-870E-ED50486AA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78051560-41FD-B34C-8D75-5C44C89CE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F6BF4BD8-2455-6D4A-90BE-AFECA52CB6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7C467B5A-EC56-0F4E-B1E8-9E196232F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55D6B8BA-C95A-7C4D-9DC3-4976012A0AF0}"/>
                </a:ext>
              </a:extLst>
            </p:cNvPr>
            <p:cNvCxnSpPr>
              <a:cxnSpLocks/>
              <a:endCxn id="484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59835393-5420-F840-BF67-B32A40235E13}"/>
              </a:ext>
            </a:extLst>
          </p:cNvPr>
          <p:cNvCxnSpPr>
            <a:cxnSpLocks/>
          </p:cNvCxnSpPr>
          <p:nvPr/>
        </p:nvCxnSpPr>
        <p:spPr>
          <a:xfrm>
            <a:off x="978604" y="3223639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92" name="Rectangle 491">
            <a:extLst>
              <a:ext uri="{FF2B5EF4-FFF2-40B4-BE49-F238E27FC236}">
                <a16:creationId xmlns:a16="http://schemas.microsoft.com/office/drawing/2014/main" id="{09AB5FD5-B77A-2B47-B01F-19824B4C10A4}"/>
              </a:ext>
            </a:extLst>
          </p:cNvPr>
          <p:cNvSpPr/>
          <p:nvPr/>
        </p:nvSpPr>
        <p:spPr>
          <a:xfrm>
            <a:off x="219652" y="1047224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BF286CCF-5EE0-724B-929F-0F7466C9C887}"/>
              </a:ext>
            </a:extLst>
          </p:cNvPr>
          <p:cNvGrpSpPr/>
          <p:nvPr/>
        </p:nvGrpSpPr>
        <p:grpSpPr>
          <a:xfrm rot="16200000" flipH="1">
            <a:off x="114520" y="1898524"/>
            <a:ext cx="554678" cy="357269"/>
            <a:chOff x="4264586" y="2194147"/>
            <a:chExt cx="554678" cy="482626"/>
          </a:xfrm>
        </p:grpSpPr>
        <p:sp>
          <p:nvSpPr>
            <p:cNvPr id="494" name="Trapezoid 493">
              <a:extLst>
                <a:ext uri="{FF2B5EF4-FFF2-40B4-BE49-F238E27FC236}">
                  <a16:creationId xmlns:a16="http://schemas.microsoft.com/office/drawing/2014/main" id="{A1661889-9BE4-2647-BBBA-8903258DF4D7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FBD7C277-B68D-B34A-94AB-5AE00F53CEBB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0C3FBAA-BB8C-444A-BA3C-E4BE0CB22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3F856A3F-B374-454E-9B37-C0FB6C398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A3022451-4E27-2340-BFDA-D0592EE95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40FAC39A-7B2B-6248-9591-F1CDF5D67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033355F-7016-9842-90D9-175AA1B60036}"/>
                </a:ext>
              </a:extLst>
            </p:cNvPr>
            <p:cNvCxnSpPr>
              <a:cxnSpLocks/>
              <a:endCxn id="494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9E8C8E0-A573-8543-AFB4-F0AF3E59A7F8}"/>
              </a:ext>
            </a:extLst>
          </p:cNvPr>
          <p:cNvGrpSpPr/>
          <p:nvPr/>
        </p:nvGrpSpPr>
        <p:grpSpPr>
          <a:xfrm>
            <a:off x="978604" y="1052127"/>
            <a:ext cx="554678" cy="357269"/>
            <a:chOff x="4264586" y="2194147"/>
            <a:chExt cx="554678" cy="482626"/>
          </a:xfrm>
        </p:grpSpPr>
        <p:sp>
          <p:nvSpPr>
            <p:cNvPr id="502" name="Trapezoid 501">
              <a:extLst>
                <a:ext uri="{FF2B5EF4-FFF2-40B4-BE49-F238E27FC236}">
                  <a16:creationId xmlns:a16="http://schemas.microsoft.com/office/drawing/2014/main" id="{3791341A-2216-E249-9BC4-BEFB658F3288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356DE372-8DAD-684D-ABA7-EB5990E79261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AD5D19EA-759F-764C-B891-B04590649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5F3CA3B9-DADA-9747-BBDB-EA5B7D930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B952BFB2-BB46-FA4C-ABA7-DB86A1B33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C748E46-365E-7D43-9893-00D24B0E2A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393070C0-D38C-064E-AE0F-3BAF1D5C0DDE}"/>
                </a:ext>
              </a:extLst>
            </p:cNvPr>
            <p:cNvCxnSpPr>
              <a:cxnSpLocks/>
              <a:endCxn id="502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B3FDB8EC-5309-0D4C-B4D8-5F1E6A1ECDE2}"/>
              </a:ext>
            </a:extLst>
          </p:cNvPr>
          <p:cNvCxnSpPr>
            <a:cxnSpLocks/>
          </p:cNvCxnSpPr>
          <p:nvPr/>
        </p:nvCxnSpPr>
        <p:spPr>
          <a:xfrm>
            <a:off x="978604" y="1805591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510" name="Rectangle 509">
            <a:extLst>
              <a:ext uri="{FF2B5EF4-FFF2-40B4-BE49-F238E27FC236}">
                <a16:creationId xmlns:a16="http://schemas.microsoft.com/office/drawing/2014/main" id="{07480F09-14B8-E04B-AE21-A759BA8CDF76}"/>
              </a:ext>
            </a:extLst>
          </p:cNvPr>
          <p:cNvSpPr/>
          <p:nvPr/>
        </p:nvSpPr>
        <p:spPr>
          <a:xfrm>
            <a:off x="219652" y="3883320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93D04A9D-2B88-3340-BB46-2857CB84FFDD}"/>
              </a:ext>
            </a:extLst>
          </p:cNvPr>
          <p:cNvGrpSpPr/>
          <p:nvPr/>
        </p:nvGrpSpPr>
        <p:grpSpPr>
          <a:xfrm rot="16200000" flipH="1">
            <a:off x="114520" y="4734620"/>
            <a:ext cx="554678" cy="357269"/>
            <a:chOff x="4264586" y="2194147"/>
            <a:chExt cx="554678" cy="482626"/>
          </a:xfrm>
        </p:grpSpPr>
        <p:sp>
          <p:nvSpPr>
            <p:cNvPr id="512" name="Trapezoid 511">
              <a:extLst>
                <a:ext uri="{FF2B5EF4-FFF2-40B4-BE49-F238E27FC236}">
                  <a16:creationId xmlns:a16="http://schemas.microsoft.com/office/drawing/2014/main" id="{D15C534E-B6C3-B948-B3E8-31FD220F5831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EE22B05-E021-4145-9A30-C36AE46AB1E1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DB80CD05-9C2E-DE42-854E-1DB04BB21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06E35E36-1DD6-8140-9068-9AEDCA609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DA0E8A6D-6795-0E49-82CD-5E34E4579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6997A0FC-596E-F047-99B3-4E1718A2F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BB637E45-9B51-E54E-95CF-0FEE260B970D}"/>
                </a:ext>
              </a:extLst>
            </p:cNvPr>
            <p:cNvCxnSpPr>
              <a:cxnSpLocks/>
              <a:endCxn id="512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1028119-DA05-4047-97DF-168A0E34A1BB}"/>
              </a:ext>
            </a:extLst>
          </p:cNvPr>
          <p:cNvGrpSpPr/>
          <p:nvPr/>
        </p:nvGrpSpPr>
        <p:grpSpPr>
          <a:xfrm>
            <a:off x="978604" y="3888223"/>
            <a:ext cx="554678" cy="357269"/>
            <a:chOff x="4264586" y="2194147"/>
            <a:chExt cx="554678" cy="482626"/>
          </a:xfrm>
        </p:grpSpPr>
        <p:sp>
          <p:nvSpPr>
            <p:cNvPr id="520" name="Trapezoid 519">
              <a:extLst>
                <a:ext uri="{FF2B5EF4-FFF2-40B4-BE49-F238E27FC236}">
                  <a16:creationId xmlns:a16="http://schemas.microsoft.com/office/drawing/2014/main" id="{8EB3D83D-D183-8E4C-B078-38D17655EE37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576E0F5B-EDA6-DF40-9E99-C78217BF3A4D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5F8CCA1C-9DA3-4549-8EFC-F05B9B3F3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22ABF9D5-44D6-C146-9983-EB2B96CEB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58AC71D7-43EC-6049-8F73-081321C53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80EB9F72-1C66-DE49-BCCE-8D81C0AFE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8E7F9782-946E-B04F-9A41-DF5C2E73DC2B}"/>
                </a:ext>
              </a:extLst>
            </p:cNvPr>
            <p:cNvCxnSpPr>
              <a:cxnSpLocks/>
              <a:endCxn id="520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4752B0D3-AE6D-A449-ADED-E57331D664D3}"/>
              </a:ext>
            </a:extLst>
          </p:cNvPr>
          <p:cNvCxnSpPr>
            <a:cxnSpLocks/>
          </p:cNvCxnSpPr>
          <p:nvPr/>
        </p:nvCxnSpPr>
        <p:spPr>
          <a:xfrm>
            <a:off x="978604" y="4641687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528" name="Rectangle 527">
            <a:extLst>
              <a:ext uri="{FF2B5EF4-FFF2-40B4-BE49-F238E27FC236}">
                <a16:creationId xmlns:a16="http://schemas.microsoft.com/office/drawing/2014/main" id="{D67F9A1E-D5C3-1F40-96E7-016A839ABF4A}"/>
              </a:ext>
            </a:extLst>
          </p:cNvPr>
          <p:cNvSpPr/>
          <p:nvPr/>
        </p:nvSpPr>
        <p:spPr>
          <a:xfrm>
            <a:off x="219652" y="5301368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</a:p>
        </p:txBody>
      </p: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7649B6-31C2-BC43-8AD6-DCAC2158D5F5}"/>
              </a:ext>
            </a:extLst>
          </p:cNvPr>
          <p:cNvGrpSpPr/>
          <p:nvPr/>
        </p:nvGrpSpPr>
        <p:grpSpPr>
          <a:xfrm rot="16200000" flipH="1">
            <a:off x="114520" y="6152668"/>
            <a:ext cx="554678" cy="357269"/>
            <a:chOff x="4264586" y="2194147"/>
            <a:chExt cx="554678" cy="482626"/>
          </a:xfrm>
        </p:grpSpPr>
        <p:sp>
          <p:nvSpPr>
            <p:cNvPr id="530" name="Trapezoid 529">
              <a:extLst>
                <a:ext uri="{FF2B5EF4-FFF2-40B4-BE49-F238E27FC236}">
                  <a16:creationId xmlns:a16="http://schemas.microsoft.com/office/drawing/2014/main" id="{0590EE07-80E2-794F-BDAE-119118C1C77E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0563E5B4-9073-DC40-ACE8-3514BF9D74C9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DBB8DCF7-C10E-7046-89FE-8DFB31A78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EF294F4B-96C7-B341-B05B-AFC5A359C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190FCE2E-32E5-1745-B7DB-3802A6638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D0E03F6B-B292-1F4A-8197-D1D0CDF06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41B35821-D1E3-D14F-BAE9-818C7755AF23}"/>
                </a:ext>
              </a:extLst>
            </p:cNvPr>
            <p:cNvCxnSpPr>
              <a:cxnSpLocks/>
              <a:endCxn id="530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40F980B-A8DC-6C45-923B-B148CEBE824E}"/>
              </a:ext>
            </a:extLst>
          </p:cNvPr>
          <p:cNvGrpSpPr/>
          <p:nvPr/>
        </p:nvGrpSpPr>
        <p:grpSpPr>
          <a:xfrm>
            <a:off x="978604" y="5306271"/>
            <a:ext cx="554678" cy="357269"/>
            <a:chOff x="4264586" y="2194147"/>
            <a:chExt cx="554678" cy="482626"/>
          </a:xfrm>
        </p:grpSpPr>
        <p:sp>
          <p:nvSpPr>
            <p:cNvPr id="538" name="Trapezoid 537">
              <a:extLst>
                <a:ext uri="{FF2B5EF4-FFF2-40B4-BE49-F238E27FC236}">
                  <a16:creationId xmlns:a16="http://schemas.microsoft.com/office/drawing/2014/main" id="{A36CFEBB-92B8-AF4D-A322-4D1B1DC0B087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A41C051E-AAA2-9E40-B75E-C7CD410D3180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AC26BF2F-217E-6B49-9E9D-0294393B34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BAC9195B-5354-1145-B41A-C92F42DB9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5C48A9BE-50F7-D746-9763-4ECF365795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557BB041-1AA0-9E43-9BBB-9FBCE532B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63ACA845-ECB7-7D4E-8AA9-C5DE2E23ACAD}"/>
                </a:ext>
              </a:extLst>
            </p:cNvPr>
            <p:cNvCxnSpPr>
              <a:cxnSpLocks/>
              <a:endCxn id="538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648B108A-5FBF-B548-860D-8D45FDADC7FE}"/>
              </a:ext>
            </a:extLst>
          </p:cNvPr>
          <p:cNvCxnSpPr>
            <a:cxnSpLocks/>
          </p:cNvCxnSpPr>
          <p:nvPr/>
        </p:nvCxnSpPr>
        <p:spPr>
          <a:xfrm>
            <a:off x="978604" y="6059735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546" name="Rectangle 545">
            <a:extLst>
              <a:ext uri="{FF2B5EF4-FFF2-40B4-BE49-F238E27FC236}">
                <a16:creationId xmlns:a16="http://schemas.microsoft.com/office/drawing/2014/main" id="{1C6ADA8E-D33A-BB47-BBB4-5C9FD0E18DC0}"/>
              </a:ext>
            </a:extLst>
          </p:cNvPr>
          <p:cNvSpPr/>
          <p:nvPr/>
        </p:nvSpPr>
        <p:spPr>
          <a:xfrm>
            <a:off x="3052068" y="2465272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</a:p>
        </p:txBody>
      </p: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24FC0432-D98D-9D40-8512-0DF5CA847259}"/>
              </a:ext>
            </a:extLst>
          </p:cNvPr>
          <p:cNvGrpSpPr/>
          <p:nvPr/>
        </p:nvGrpSpPr>
        <p:grpSpPr>
          <a:xfrm rot="16200000" flipH="1">
            <a:off x="2946936" y="3316572"/>
            <a:ext cx="554678" cy="357269"/>
            <a:chOff x="4264586" y="2194147"/>
            <a:chExt cx="554678" cy="482626"/>
          </a:xfrm>
        </p:grpSpPr>
        <p:sp>
          <p:nvSpPr>
            <p:cNvPr id="548" name="Trapezoid 547">
              <a:extLst>
                <a:ext uri="{FF2B5EF4-FFF2-40B4-BE49-F238E27FC236}">
                  <a16:creationId xmlns:a16="http://schemas.microsoft.com/office/drawing/2014/main" id="{EED33F81-1ED2-434E-8FD7-E549AB29FEBB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F8F9FB0A-D32E-1747-A4C3-32C0A155F59F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C2DFEFA7-0D29-5D4F-AC17-14764423C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47B784AF-FFE8-6145-A7A7-B627BCB8D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8B03F32F-2A1E-124C-BE60-D901572C5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F1F17472-B985-324D-B428-1C924EA7CC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9F1B0FAE-339C-2941-B1BA-2D3AE553E605}"/>
                </a:ext>
              </a:extLst>
            </p:cNvPr>
            <p:cNvCxnSpPr>
              <a:cxnSpLocks/>
              <a:endCxn id="548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8F93B7CA-FF23-E240-9F08-E0C58292E7FF}"/>
              </a:ext>
            </a:extLst>
          </p:cNvPr>
          <p:cNvGrpSpPr/>
          <p:nvPr/>
        </p:nvGrpSpPr>
        <p:grpSpPr>
          <a:xfrm>
            <a:off x="3811020" y="2470175"/>
            <a:ext cx="554678" cy="357269"/>
            <a:chOff x="4264586" y="2194147"/>
            <a:chExt cx="554678" cy="482626"/>
          </a:xfrm>
        </p:grpSpPr>
        <p:sp>
          <p:nvSpPr>
            <p:cNvPr id="556" name="Trapezoid 555">
              <a:extLst>
                <a:ext uri="{FF2B5EF4-FFF2-40B4-BE49-F238E27FC236}">
                  <a16:creationId xmlns:a16="http://schemas.microsoft.com/office/drawing/2014/main" id="{60E849AC-7DDD-6440-9598-C9899E33EF12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A792248-6525-754F-A385-CBFB7CF8F4DD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E1BCE2D5-63BB-594A-BD49-7B204038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3DA158AB-CDC6-4448-AA12-E57FDE689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8107BAC2-AE73-C046-8899-4219C57C0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98B91CDD-B27F-9840-8015-27015060D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62E6F89E-74C8-5F40-963A-DE4D259E14DF}"/>
                </a:ext>
              </a:extLst>
            </p:cNvPr>
            <p:cNvCxnSpPr>
              <a:cxnSpLocks/>
              <a:endCxn id="556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4D96C85F-717B-B547-865C-917713DB797D}"/>
              </a:ext>
            </a:extLst>
          </p:cNvPr>
          <p:cNvCxnSpPr>
            <a:cxnSpLocks/>
          </p:cNvCxnSpPr>
          <p:nvPr/>
        </p:nvCxnSpPr>
        <p:spPr>
          <a:xfrm>
            <a:off x="3811020" y="3223639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564" name="Rectangle 563">
            <a:extLst>
              <a:ext uri="{FF2B5EF4-FFF2-40B4-BE49-F238E27FC236}">
                <a16:creationId xmlns:a16="http://schemas.microsoft.com/office/drawing/2014/main" id="{B9EB86F8-3B20-C94D-860D-FFA607A04E18}"/>
              </a:ext>
            </a:extLst>
          </p:cNvPr>
          <p:cNvSpPr/>
          <p:nvPr/>
        </p:nvSpPr>
        <p:spPr>
          <a:xfrm>
            <a:off x="3052068" y="1047224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10BD13EB-C9B2-1F4F-AA6E-628C86DC78A9}"/>
              </a:ext>
            </a:extLst>
          </p:cNvPr>
          <p:cNvGrpSpPr/>
          <p:nvPr/>
        </p:nvGrpSpPr>
        <p:grpSpPr>
          <a:xfrm rot="16200000" flipH="1">
            <a:off x="2946936" y="1898524"/>
            <a:ext cx="554678" cy="357269"/>
            <a:chOff x="4264586" y="2194147"/>
            <a:chExt cx="554678" cy="482626"/>
          </a:xfrm>
        </p:grpSpPr>
        <p:sp>
          <p:nvSpPr>
            <p:cNvPr id="566" name="Trapezoid 565">
              <a:extLst>
                <a:ext uri="{FF2B5EF4-FFF2-40B4-BE49-F238E27FC236}">
                  <a16:creationId xmlns:a16="http://schemas.microsoft.com/office/drawing/2014/main" id="{F5337FFA-34F8-8F49-BD33-DFCFBC0BCAD4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4311616D-28F0-C84E-BE55-1C3686FF5FA8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FEE52A90-A5B9-4147-97AB-111FBC17A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32E65C9B-0EEC-EE4A-B8FB-D7978BF0B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1" name="Straight Connector 570">
                <a:extLst>
                  <a:ext uri="{FF2B5EF4-FFF2-40B4-BE49-F238E27FC236}">
                    <a16:creationId xmlns:a16="http://schemas.microsoft.com/office/drawing/2014/main" id="{AC88BB7F-FCE9-0A44-ACD8-C93E8A95B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2" name="Straight Connector 571">
                <a:extLst>
                  <a:ext uri="{FF2B5EF4-FFF2-40B4-BE49-F238E27FC236}">
                    <a16:creationId xmlns:a16="http://schemas.microsoft.com/office/drawing/2014/main" id="{62843638-C29B-FD4F-BCEF-ED632E3B0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C9E055D5-F303-5840-B200-462EF35FF254}"/>
                </a:ext>
              </a:extLst>
            </p:cNvPr>
            <p:cNvCxnSpPr>
              <a:cxnSpLocks/>
              <a:endCxn id="566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EF465F42-F0B2-7442-9C70-A589B418775D}"/>
              </a:ext>
            </a:extLst>
          </p:cNvPr>
          <p:cNvGrpSpPr/>
          <p:nvPr/>
        </p:nvGrpSpPr>
        <p:grpSpPr>
          <a:xfrm>
            <a:off x="3811020" y="1052127"/>
            <a:ext cx="554678" cy="357269"/>
            <a:chOff x="4264586" y="2194147"/>
            <a:chExt cx="554678" cy="482626"/>
          </a:xfrm>
        </p:grpSpPr>
        <p:sp>
          <p:nvSpPr>
            <p:cNvPr id="574" name="Trapezoid 573">
              <a:extLst>
                <a:ext uri="{FF2B5EF4-FFF2-40B4-BE49-F238E27FC236}">
                  <a16:creationId xmlns:a16="http://schemas.microsoft.com/office/drawing/2014/main" id="{1E4F8CAE-D0E7-E848-885B-8DA7A0CA9383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F4FE2D36-B0ED-CD4D-8E10-7FAEF3F93B71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BBBD9132-258D-EB44-AFBA-1D4993819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2A9397F7-269E-B44A-AB87-A1ED5F3D9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72A93D88-CADB-5B42-B308-3FB16AF06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57B0B556-ED36-3044-8443-F6FD6BCD5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0603EB59-2396-3849-B9FE-503721E82620}"/>
                </a:ext>
              </a:extLst>
            </p:cNvPr>
            <p:cNvCxnSpPr>
              <a:cxnSpLocks/>
              <a:endCxn id="574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21BFD45E-3E89-A942-BC15-C9A6B7C6DF78}"/>
              </a:ext>
            </a:extLst>
          </p:cNvPr>
          <p:cNvCxnSpPr>
            <a:cxnSpLocks/>
          </p:cNvCxnSpPr>
          <p:nvPr/>
        </p:nvCxnSpPr>
        <p:spPr>
          <a:xfrm>
            <a:off x="3811020" y="1805591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582" name="Rectangle 581">
            <a:extLst>
              <a:ext uri="{FF2B5EF4-FFF2-40B4-BE49-F238E27FC236}">
                <a16:creationId xmlns:a16="http://schemas.microsoft.com/office/drawing/2014/main" id="{E44125C7-C31C-9B44-8418-679D4FA1320A}"/>
              </a:ext>
            </a:extLst>
          </p:cNvPr>
          <p:cNvSpPr/>
          <p:nvPr/>
        </p:nvSpPr>
        <p:spPr>
          <a:xfrm>
            <a:off x="3052068" y="3883320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</a:p>
        </p:txBody>
      </p: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820E1880-B85A-6F46-983E-8DAE19869A57}"/>
              </a:ext>
            </a:extLst>
          </p:cNvPr>
          <p:cNvGrpSpPr/>
          <p:nvPr/>
        </p:nvGrpSpPr>
        <p:grpSpPr>
          <a:xfrm rot="16200000" flipH="1">
            <a:off x="2946936" y="4734620"/>
            <a:ext cx="554678" cy="357269"/>
            <a:chOff x="4264586" y="2194147"/>
            <a:chExt cx="554678" cy="482626"/>
          </a:xfrm>
        </p:grpSpPr>
        <p:sp>
          <p:nvSpPr>
            <p:cNvPr id="584" name="Trapezoid 583">
              <a:extLst>
                <a:ext uri="{FF2B5EF4-FFF2-40B4-BE49-F238E27FC236}">
                  <a16:creationId xmlns:a16="http://schemas.microsoft.com/office/drawing/2014/main" id="{2D9B04C0-56FE-294B-8E73-7524C62CD530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200F16E-9754-4144-AC3C-EC4C4996478C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94322382-FEAE-7B49-9347-D314B5502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4A4BB47C-9593-644F-8EF5-8AB0E45CD6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1F0F93D8-681B-434A-B1AE-0F5875FA0A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2C780DFD-2205-5243-9871-BD25121E2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8859D070-5CEA-EB41-BA10-77739C2BA63A}"/>
                </a:ext>
              </a:extLst>
            </p:cNvPr>
            <p:cNvCxnSpPr>
              <a:cxnSpLocks/>
              <a:endCxn id="584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32B45572-3CFE-7344-A708-0C74DAC3990A}"/>
              </a:ext>
            </a:extLst>
          </p:cNvPr>
          <p:cNvGrpSpPr/>
          <p:nvPr/>
        </p:nvGrpSpPr>
        <p:grpSpPr>
          <a:xfrm>
            <a:off x="3811020" y="3888223"/>
            <a:ext cx="554678" cy="357269"/>
            <a:chOff x="4264586" y="2194147"/>
            <a:chExt cx="554678" cy="482626"/>
          </a:xfrm>
        </p:grpSpPr>
        <p:sp>
          <p:nvSpPr>
            <p:cNvPr id="592" name="Trapezoid 591">
              <a:extLst>
                <a:ext uri="{FF2B5EF4-FFF2-40B4-BE49-F238E27FC236}">
                  <a16:creationId xmlns:a16="http://schemas.microsoft.com/office/drawing/2014/main" id="{44E499E4-CC20-5244-AD45-B335D2802113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FCBCB2D4-2457-144E-BF54-6086CE22B598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7758DEC6-C300-B548-9102-3A2053C0F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4BD38080-6252-A74C-B1D1-41F3BF36FC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DADB1F6C-D41C-3748-8B67-4A45B96F5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CA687EDC-8653-084C-BC40-CDA86A57C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3F069BA6-AA90-1C40-A8D5-B69B05E260CC}"/>
                </a:ext>
              </a:extLst>
            </p:cNvPr>
            <p:cNvCxnSpPr>
              <a:cxnSpLocks/>
              <a:endCxn id="592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4B130533-0845-E74C-9E61-A35CA78AE813}"/>
              </a:ext>
            </a:extLst>
          </p:cNvPr>
          <p:cNvCxnSpPr>
            <a:cxnSpLocks/>
          </p:cNvCxnSpPr>
          <p:nvPr/>
        </p:nvCxnSpPr>
        <p:spPr>
          <a:xfrm>
            <a:off x="3811020" y="4641687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00" name="Rectangle 599">
            <a:extLst>
              <a:ext uri="{FF2B5EF4-FFF2-40B4-BE49-F238E27FC236}">
                <a16:creationId xmlns:a16="http://schemas.microsoft.com/office/drawing/2014/main" id="{DE561032-09BF-444A-8CD6-432D3FF7BB6B}"/>
              </a:ext>
            </a:extLst>
          </p:cNvPr>
          <p:cNvSpPr/>
          <p:nvPr/>
        </p:nvSpPr>
        <p:spPr>
          <a:xfrm>
            <a:off x="3052068" y="5301368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</a:p>
        </p:txBody>
      </p: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DAC9260E-0056-C844-94AD-66F67B881F78}"/>
              </a:ext>
            </a:extLst>
          </p:cNvPr>
          <p:cNvGrpSpPr/>
          <p:nvPr/>
        </p:nvGrpSpPr>
        <p:grpSpPr>
          <a:xfrm rot="16200000" flipH="1">
            <a:off x="2946936" y="6152668"/>
            <a:ext cx="554678" cy="357269"/>
            <a:chOff x="4264586" y="2194147"/>
            <a:chExt cx="554678" cy="482626"/>
          </a:xfrm>
        </p:grpSpPr>
        <p:sp>
          <p:nvSpPr>
            <p:cNvPr id="602" name="Trapezoid 601">
              <a:extLst>
                <a:ext uri="{FF2B5EF4-FFF2-40B4-BE49-F238E27FC236}">
                  <a16:creationId xmlns:a16="http://schemas.microsoft.com/office/drawing/2014/main" id="{F9668224-7624-4548-B75E-55CECEFFEAC2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9DEB2440-E68C-AD4E-9544-76FD6DB04F2B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6E425508-05F4-1C49-9933-2E6265484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C3083127-17E1-854B-AF55-18D8BA7BD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AEA10242-FDDD-B24C-AF27-85279028E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165E9E77-5536-0746-8909-6B9521B4B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9EC4C088-27C4-994D-878D-CA99A2EBDF5B}"/>
                </a:ext>
              </a:extLst>
            </p:cNvPr>
            <p:cNvCxnSpPr>
              <a:cxnSpLocks/>
              <a:endCxn id="602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9655979A-B03A-9945-A6C3-5148E4303FC6}"/>
              </a:ext>
            </a:extLst>
          </p:cNvPr>
          <p:cNvGrpSpPr/>
          <p:nvPr/>
        </p:nvGrpSpPr>
        <p:grpSpPr>
          <a:xfrm>
            <a:off x="3811020" y="5306271"/>
            <a:ext cx="554678" cy="357269"/>
            <a:chOff x="4264586" y="2194147"/>
            <a:chExt cx="554678" cy="482626"/>
          </a:xfrm>
        </p:grpSpPr>
        <p:sp>
          <p:nvSpPr>
            <p:cNvPr id="610" name="Trapezoid 609">
              <a:extLst>
                <a:ext uri="{FF2B5EF4-FFF2-40B4-BE49-F238E27FC236}">
                  <a16:creationId xmlns:a16="http://schemas.microsoft.com/office/drawing/2014/main" id="{86AA3FDD-3794-504B-89DE-5E2B5AAC0806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C211A8C1-3594-894B-8C2E-BAAE414BD330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F3C3C210-E924-F449-8630-02724FDED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998FCD39-F958-8345-A751-673D83D486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458F54E8-4448-F94F-A6EB-2F41AB7DF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C17043E1-2855-6F45-93E9-D959ECC20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39E6B333-316C-1449-B52C-FF8231A1ABAC}"/>
                </a:ext>
              </a:extLst>
            </p:cNvPr>
            <p:cNvCxnSpPr>
              <a:cxnSpLocks/>
              <a:endCxn id="610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254A3690-1FA2-484B-9F55-1BF1D444927C}"/>
              </a:ext>
            </a:extLst>
          </p:cNvPr>
          <p:cNvCxnSpPr>
            <a:cxnSpLocks/>
          </p:cNvCxnSpPr>
          <p:nvPr/>
        </p:nvCxnSpPr>
        <p:spPr>
          <a:xfrm>
            <a:off x="3811020" y="6059735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18" name="Rectangle 617">
            <a:extLst>
              <a:ext uri="{FF2B5EF4-FFF2-40B4-BE49-F238E27FC236}">
                <a16:creationId xmlns:a16="http://schemas.microsoft.com/office/drawing/2014/main" id="{B2743EB5-4DBD-2F47-AE4C-8AC752FA366A}"/>
              </a:ext>
            </a:extLst>
          </p:cNvPr>
          <p:cNvSpPr/>
          <p:nvPr/>
        </p:nvSpPr>
        <p:spPr>
          <a:xfrm>
            <a:off x="4468276" y="2465272"/>
            <a:ext cx="758952" cy="75836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</a:p>
        </p:txBody>
      </p: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72442BC0-0947-0E4A-AF17-FC6B6E881B64}"/>
              </a:ext>
            </a:extLst>
          </p:cNvPr>
          <p:cNvGrpSpPr/>
          <p:nvPr/>
        </p:nvGrpSpPr>
        <p:grpSpPr>
          <a:xfrm rot="16200000" flipH="1">
            <a:off x="4363144" y="3316572"/>
            <a:ext cx="554678" cy="357269"/>
            <a:chOff x="4264586" y="2194147"/>
            <a:chExt cx="554678" cy="482626"/>
          </a:xfrm>
        </p:grpSpPr>
        <p:sp>
          <p:nvSpPr>
            <p:cNvPr id="620" name="Trapezoid 619">
              <a:extLst>
                <a:ext uri="{FF2B5EF4-FFF2-40B4-BE49-F238E27FC236}">
                  <a16:creationId xmlns:a16="http://schemas.microsoft.com/office/drawing/2014/main" id="{DC182559-5949-514C-AEBF-C0802F396648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4F6F3D36-5A5A-294D-91B7-347612B93BB3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36A7F02D-7ED5-734B-953D-D803C5132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915B27FE-1AEC-0643-AD74-4F03E084E5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C2F49A79-07B4-6C4B-B256-A9EE1016E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7B7EF8D7-ED24-9A46-B391-FBF6731024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3552CA3C-352C-D346-8CF8-F90F0ACA9661}"/>
                </a:ext>
              </a:extLst>
            </p:cNvPr>
            <p:cNvCxnSpPr>
              <a:cxnSpLocks/>
              <a:endCxn id="620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E1E0A7A7-6B11-5849-B467-C2602B83128E}"/>
              </a:ext>
            </a:extLst>
          </p:cNvPr>
          <p:cNvGrpSpPr/>
          <p:nvPr/>
        </p:nvGrpSpPr>
        <p:grpSpPr>
          <a:xfrm>
            <a:off x="5227228" y="2470175"/>
            <a:ext cx="554678" cy="357269"/>
            <a:chOff x="4264586" y="2194147"/>
            <a:chExt cx="554678" cy="482626"/>
          </a:xfrm>
        </p:grpSpPr>
        <p:sp>
          <p:nvSpPr>
            <p:cNvPr id="628" name="Trapezoid 627">
              <a:extLst>
                <a:ext uri="{FF2B5EF4-FFF2-40B4-BE49-F238E27FC236}">
                  <a16:creationId xmlns:a16="http://schemas.microsoft.com/office/drawing/2014/main" id="{6DC7AC72-053E-BF47-8709-F693DE7BE581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E00CBFF8-4A8A-2446-AEEB-6413E766956A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73EAEC5E-A6A7-5A43-8567-5AB04C186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E21FF85C-A812-6A4E-B0E9-8F8842704E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385ABD86-ED73-AB42-9ED7-B7F28E1A92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E4C0E3C1-A6A4-1745-A3B1-65EB4E7C2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D5249AC2-A39F-AA44-BD46-8E6DFAA0DB38}"/>
                </a:ext>
              </a:extLst>
            </p:cNvPr>
            <p:cNvCxnSpPr>
              <a:cxnSpLocks/>
              <a:endCxn id="628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B0F03E66-2A31-254E-A26D-23A1557AB122}"/>
              </a:ext>
            </a:extLst>
          </p:cNvPr>
          <p:cNvCxnSpPr>
            <a:cxnSpLocks/>
          </p:cNvCxnSpPr>
          <p:nvPr/>
        </p:nvCxnSpPr>
        <p:spPr>
          <a:xfrm>
            <a:off x="5227228" y="3223639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36" name="Rectangle 635">
            <a:extLst>
              <a:ext uri="{FF2B5EF4-FFF2-40B4-BE49-F238E27FC236}">
                <a16:creationId xmlns:a16="http://schemas.microsoft.com/office/drawing/2014/main" id="{FC948851-8A59-E446-B931-1F8F55AC6E95}"/>
              </a:ext>
            </a:extLst>
          </p:cNvPr>
          <p:cNvSpPr/>
          <p:nvPr/>
        </p:nvSpPr>
        <p:spPr>
          <a:xfrm>
            <a:off x="4468276" y="1047224"/>
            <a:ext cx="758952" cy="75836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C1C278FE-81FE-0549-B570-3F06A73F0827}"/>
              </a:ext>
            </a:extLst>
          </p:cNvPr>
          <p:cNvGrpSpPr/>
          <p:nvPr/>
        </p:nvGrpSpPr>
        <p:grpSpPr>
          <a:xfrm rot="16200000" flipH="1">
            <a:off x="4363144" y="1898524"/>
            <a:ext cx="554678" cy="357269"/>
            <a:chOff x="4264586" y="2194147"/>
            <a:chExt cx="554678" cy="482626"/>
          </a:xfrm>
        </p:grpSpPr>
        <p:sp>
          <p:nvSpPr>
            <p:cNvPr id="638" name="Trapezoid 637">
              <a:extLst>
                <a:ext uri="{FF2B5EF4-FFF2-40B4-BE49-F238E27FC236}">
                  <a16:creationId xmlns:a16="http://schemas.microsoft.com/office/drawing/2014/main" id="{708CFD7F-4485-B840-91BC-187C0EBBFFE2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4D7A925F-0896-3044-AD37-F5944D811673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B9DF36FC-FFC5-F040-8486-CF0AF0CE7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02B88906-0E97-7248-B549-CADF0B020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AB966F4F-9580-DA42-8D56-2C14A5BBB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9246AA5C-E7B6-4E4A-81FE-640405B55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A2F7CDD3-FCD3-D542-9F65-6BFC9007948E}"/>
                </a:ext>
              </a:extLst>
            </p:cNvPr>
            <p:cNvCxnSpPr>
              <a:cxnSpLocks/>
              <a:endCxn id="638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63689E5D-F6AC-D44D-AB9F-C748677AD0EA}"/>
              </a:ext>
            </a:extLst>
          </p:cNvPr>
          <p:cNvGrpSpPr/>
          <p:nvPr/>
        </p:nvGrpSpPr>
        <p:grpSpPr>
          <a:xfrm>
            <a:off x="5227228" y="1052127"/>
            <a:ext cx="554678" cy="357269"/>
            <a:chOff x="4264586" y="2194147"/>
            <a:chExt cx="554678" cy="482626"/>
          </a:xfrm>
        </p:grpSpPr>
        <p:sp>
          <p:nvSpPr>
            <p:cNvPr id="646" name="Trapezoid 645">
              <a:extLst>
                <a:ext uri="{FF2B5EF4-FFF2-40B4-BE49-F238E27FC236}">
                  <a16:creationId xmlns:a16="http://schemas.microsoft.com/office/drawing/2014/main" id="{EAEF2E92-8188-8640-9641-E231A9CED740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47" name="Group 646">
              <a:extLst>
                <a:ext uri="{FF2B5EF4-FFF2-40B4-BE49-F238E27FC236}">
                  <a16:creationId xmlns:a16="http://schemas.microsoft.com/office/drawing/2014/main" id="{E8353EC3-F7AF-1B4A-BB7D-0EE0980A89F8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1E439B14-3632-3C46-8A4E-61316554AD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74570247-745B-1047-B413-78A0631E8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53FC92EA-C8D1-AF47-A6E3-FAEFA76B8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09646ACF-C1CA-D44B-9A7F-F8BA31A06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3D6EEB5C-DD59-3446-97B9-E510F0D04583}"/>
                </a:ext>
              </a:extLst>
            </p:cNvPr>
            <p:cNvCxnSpPr>
              <a:cxnSpLocks/>
              <a:endCxn id="646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BD2B9E34-AA06-F74C-AE86-6CB8B750442C}"/>
              </a:ext>
            </a:extLst>
          </p:cNvPr>
          <p:cNvCxnSpPr>
            <a:cxnSpLocks/>
          </p:cNvCxnSpPr>
          <p:nvPr/>
        </p:nvCxnSpPr>
        <p:spPr>
          <a:xfrm>
            <a:off x="5227228" y="1805591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54" name="Rectangle 653">
            <a:extLst>
              <a:ext uri="{FF2B5EF4-FFF2-40B4-BE49-F238E27FC236}">
                <a16:creationId xmlns:a16="http://schemas.microsoft.com/office/drawing/2014/main" id="{E8FD9A02-CC8A-534D-8AA6-E785B29347FC}"/>
              </a:ext>
            </a:extLst>
          </p:cNvPr>
          <p:cNvSpPr/>
          <p:nvPr/>
        </p:nvSpPr>
        <p:spPr>
          <a:xfrm>
            <a:off x="4468276" y="3883320"/>
            <a:ext cx="758952" cy="75836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</a:p>
        </p:txBody>
      </p: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D7B595DD-0B7E-6540-893E-FCC454E6812C}"/>
              </a:ext>
            </a:extLst>
          </p:cNvPr>
          <p:cNvGrpSpPr/>
          <p:nvPr/>
        </p:nvGrpSpPr>
        <p:grpSpPr>
          <a:xfrm rot="16200000" flipH="1">
            <a:off x="4363144" y="4734620"/>
            <a:ext cx="554678" cy="357269"/>
            <a:chOff x="4264586" y="2194147"/>
            <a:chExt cx="554678" cy="482626"/>
          </a:xfrm>
        </p:grpSpPr>
        <p:sp>
          <p:nvSpPr>
            <p:cNvPr id="656" name="Trapezoid 655">
              <a:extLst>
                <a:ext uri="{FF2B5EF4-FFF2-40B4-BE49-F238E27FC236}">
                  <a16:creationId xmlns:a16="http://schemas.microsoft.com/office/drawing/2014/main" id="{E1CB91DF-468C-264D-A786-603A00ED694E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68F9BF9-09B1-A544-9132-5EC64C4BA108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5A47DB87-DD5B-CD49-898D-F924987CD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92AC1192-7379-2B47-BF80-B2CCA88E0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DC01907B-63E3-B147-B4F0-D7F97898D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4DED5313-734F-0749-B281-1B2BC27EE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58" name="Straight Connector 657">
              <a:extLst>
                <a:ext uri="{FF2B5EF4-FFF2-40B4-BE49-F238E27FC236}">
                  <a16:creationId xmlns:a16="http://schemas.microsoft.com/office/drawing/2014/main" id="{82EFA8C6-CCE2-F24C-8C76-256B1765D255}"/>
                </a:ext>
              </a:extLst>
            </p:cNvPr>
            <p:cNvCxnSpPr>
              <a:cxnSpLocks/>
              <a:endCxn id="656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63" name="Group 662">
            <a:extLst>
              <a:ext uri="{FF2B5EF4-FFF2-40B4-BE49-F238E27FC236}">
                <a16:creationId xmlns:a16="http://schemas.microsoft.com/office/drawing/2014/main" id="{5E99C426-A025-6B46-B215-149A2618749C}"/>
              </a:ext>
            </a:extLst>
          </p:cNvPr>
          <p:cNvGrpSpPr/>
          <p:nvPr/>
        </p:nvGrpSpPr>
        <p:grpSpPr>
          <a:xfrm>
            <a:off x="5227228" y="3888223"/>
            <a:ext cx="554678" cy="357269"/>
            <a:chOff x="4264586" y="2194147"/>
            <a:chExt cx="554678" cy="482626"/>
          </a:xfrm>
        </p:grpSpPr>
        <p:sp>
          <p:nvSpPr>
            <p:cNvPr id="664" name="Trapezoid 663">
              <a:extLst>
                <a:ext uri="{FF2B5EF4-FFF2-40B4-BE49-F238E27FC236}">
                  <a16:creationId xmlns:a16="http://schemas.microsoft.com/office/drawing/2014/main" id="{7E0199A1-A173-A949-A38A-3B0D152CB452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9B2ACE48-9B44-9547-8320-CA2BA2DEB076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CD3CCBBA-D9AD-3340-A842-AE3473F7A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2B7550B6-C4C3-4340-8E46-868678C86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B6FF7BA7-FAD7-424C-ADAD-47E75F919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340E7969-5753-D34C-A573-52E077DD41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FF4E8718-6238-884B-840C-354046C3F0E7}"/>
                </a:ext>
              </a:extLst>
            </p:cNvPr>
            <p:cNvCxnSpPr>
              <a:cxnSpLocks/>
              <a:endCxn id="664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671" name="Straight Connector 670">
            <a:extLst>
              <a:ext uri="{FF2B5EF4-FFF2-40B4-BE49-F238E27FC236}">
                <a16:creationId xmlns:a16="http://schemas.microsoft.com/office/drawing/2014/main" id="{95E37CB4-1513-DB49-BE6E-66700951AD63}"/>
              </a:ext>
            </a:extLst>
          </p:cNvPr>
          <p:cNvCxnSpPr>
            <a:cxnSpLocks/>
          </p:cNvCxnSpPr>
          <p:nvPr/>
        </p:nvCxnSpPr>
        <p:spPr>
          <a:xfrm>
            <a:off x="5227228" y="4641687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72" name="Rectangle 671">
            <a:extLst>
              <a:ext uri="{FF2B5EF4-FFF2-40B4-BE49-F238E27FC236}">
                <a16:creationId xmlns:a16="http://schemas.microsoft.com/office/drawing/2014/main" id="{63AC27EE-2FD9-974A-898A-E0F7E0025E50}"/>
              </a:ext>
            </a:extLst>
          </p:cNvPr>
          <p:cNvSpPr/>
          <p:nvPr/>
        </p:nvSpPr>
        <p:spPr>
          <a:xfrm>
            <a:off x="4468276" y="5301368"/>
            <a:ext cx="758952" cy="75836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</a:p>
        </p:txBody>
      </p: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DF52FAF5-247F-7C48-9225-62B9B14A08B8}"/>
              </a:ext>
            </a:extLst>
          </p:cNvPr>
          <p:cNvGrpSpPr/>
          <p:nvPr/>
        </p:nvGrpSpPr>
        <p:grpSpPr>
          <a:xfrm rot="16200000" flipH="1">
            <a:off x="4363144" y="6152668"/>
            <a:ext cx="554678" cy="357269"/>
            <a:chOff x="4264586" y="2194147"/>
            <a:chExt cx="554678" cy="482626"/>
          </a:xfrm>
        </p:grpSpPr>
        <p:sp>
          <p:nvSpPr>
            <p:cNvPr id="674" name="Trapezoid 673">
              <a:extLst>
                <a:ext uri="{FF2B5EF4-FFF2-40B4-BE49-F238E27FC236}">
                  <a16:creationId xmlns:a16="http://schemas.microsoft.com/office/drawing/2014/main" id="{3DA3F77A-B92E-7648-A664-127F793BCAEB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5" name="Group 674">
              <a:extLst>
                <a:ext uri="{FF2B5EF4-FFF2-40B4-BE49-F238E27FC236}">
                  <a16:creationId xmlns:a16="http://schemas.microsoft.com/office/drawing/2014/main" id="{2FBE5080-B417-6743-9EEB-43F5FB658A30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77" name="Straight Connector 676">
                <a:extLst>
                  <a:ext uri="{FF2B5EF4-FFF2-40B4-BE49-F238E27FC236}">
                    <a16:creationId xmlns:a16="http://schemas.microsoft.com/office/drawing/2014/main" id="{512244C0-89CE-7246-9A42-2C4B0C799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1CB535A9-A71A-544E-94D2-B7B4C2DEC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308A2418-9884-EC47-B6CB-08F196BF4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1D5306CA-474B-FC4E-A104-CD1E30523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1D1A2808-2305-A644-846F-81B538028041}"/>
                </a:ext>
              </a:extLst>
            </p:cNvPr>
            <p:cNvCxnSpPr>
              <a:cxnSpLocks/>
              <a:endCxn id="674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AE3EC0BB-414C-9846-AE7E-CCBC3FCE95E0}"/>
              </a:ext>
            </a:extLst>
          </p:cNvPr>
          <p:cNvGrpSpPr/>
          <p:nvPr/>
        </p:nvGrpSpPr>
        <p:grpSpPr>
          <a:xfrm>
            <a:off x="5227228" y="5306271"/>
            <a:ext cx="554678" cy="357269"/>
            <a:chOff x="4264586" y="2194147"/>
            <a:chExt cx="554678" cy="482626"/>
          </a:xfrm>
        </p:grpSpPr>
        <p:sp>
          <p:nvSpPr>
            <p:cNvPr id="682" name="Trapezoid 681">
              <a:extLst>
                <a:ext uri="{FF2B5EF4-FFF2-40B4-BE49-F238E27FC236}">
                  <a16:creationId xmlns:a16="http://schemas.microsoft.com/office/drawing/2014/main" id="{B7E4109A-4315-634D-B4E8-402290877B9C}"/>
                </a:ext>
              </a:extLst>
            </p:cNvPr>
            <p:cNvSpPr/>
            <p:nvPr/>
          </p:nvSpPr>
          <p:spPr>
            <a:xfrm rot="16200000">
              <a:off x="4226713" y="2346319"/>
              <a:ext cx="482626" cy="178282"/>
            </a:xfrm>
            <a:prstGeom prst="trapezoid">
              <a:avLst>
                <a:gd name="adj" fmla="val 53745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95D56443-A9E5-8347-812B-D7025BAE1C8C}"/>
                </a:ext>
              </a:extLst>
            </p:cNvPr>
            <p:cNvGrpSpPr/>
            <p:nvPr/>
          </p:nvGrpSpPr>
          <p:grpSpPr>
            <a:xfrm>
              <a:off x="4555407" y="2265334"/>
              <a:ext cx="263857" cy="340252"/>
              <a:chOff x="4555407" y="2271223"/>
              <a:chExt cx="263857" cy="340252"/>
            </a:xfrm>
          </p:grpSpPr>
          <p:cxnSp>
            <p:nvCxnSpPr>
              <p:cNvPr id="685" name="Straight Connector 684">
                <a:extLst>
                  <a:ext uri="{FF2B5EF4-FFF2-40B4-BE49-F238E27FC236}">
                    <a16:creationId xmlns:a16="http://schemas.microsoft.com/office/drawing/2014/main" id="{46198151-E916-7A47-BA66-CE09850B3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271223"/>
                <a:ext cx="26385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02DC0BAE-EE4E-D34A-BA8A-8932E435C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384640"/>
                <a:ext cx="19877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9BDDC599-C047-3B49-A4E3-529413983E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498057"/>
                <a:ext cx="131928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8" name="Straight Connector 687">
                <a:extLst>
                  <a:ext uri="{FF2B5EF4-FFF2-40B4-BE49-F238E27FC236}">
                    <a16:creationId xmlns:a16="http://schemas.microsoft.com/office/drawing/2014/main" id="{E4377830-764D-2341-A061-1ED49508F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407" y="2611475"/>
                <a:ext cx="6508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67215D66-DF9E-6642-9850-D08434C1419B}"/>
                </a:ext>
              </a:extLst>
            </p:cNvPr>
            <p:cNvCxnSpPr>
              <a:cxnSpLocks/>
              <a:endCxn id="682" idx="0"/>
            </p:cNvCxnSpPr>
            <p:nvPr/>
          </p:nvCxnSpPr>
          <p:spPr>
            <a:xfrm>
              <a:off x="4264586" y="2435460"/>
              <a:ext cx="114301" cy="1"/>
            </a:xfrm>
            <a:prstGeom prst="line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0D2A605-223D-234F-9A79-C5285E8C990E}"/>
              </a:ext>
            </a:extLst>
          </p:cNvPr>
          <p:cNvCxnSpPr>
            <a:cxnSpLocks/>
          </p:cNvCxnSpPr>
          <p:nvPr/>
        </p:nvCxnSpPr>
        <p:spPr>
          <a:xfrm>
            <a:off x="5227228" y="6059735"/>
            <a:ext cx="336261" cy="323944"/>
          </a:xfrm>
          <a:prstGeom prst="line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90" name="TextBox 689">
            <a:extLst>
              <a:ext uri="{FF2B5EF4-FFF2-40B4-BE49-F238E27FC236}">
                <a16:creationId xmlns:a16="http://schemas.microsoft.com/office/drawing/2014/main" id="{FA5B5D0E-82D2-4F4D-9439-67BB5F76077A}"/>
              </a:ext>
            </a:extLst>
          </p:cNvPr>
          <p:cNvSpPr txBox="1"/>
          <p:nvPr/>
        </p:nvSpPr>
        <p:spPr>
          <a:xfrm>
            <a:off x="521840" y="554362"/>
            <a:ext cx="4912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Coarse Grained Reconfigurable Array (CGRA)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4791478A-1872-0248-BC94-34DA04DC2E55}"/>
              </a:ext>
            </a:extLst>
          </p:cNvPr>
          <p:cNvSpPr txBox="1"/>
          <p:nvPr/>
        </p:nvSpPr>
        <p:spPr>
          <a:xfrm>
            <a:off x="6266238" y="554362"/>
            <a:ext cx="2333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Calibri"/>
              </a:rPr>
              <a:t>CGRA Programming </a:t>
            </a:r>
          </a:p>
          <a:p>
            <a:pPr algn="ctr"/>
            <a:r>
              <a:rPr lang="en-US" sz="2000" b="1" dirty="0">
                <a:solidFill>
                  <a:prstClr val="black"/>
                </a:solidFill>
                <a:latin typeface="Calibri"/>
              </a:rPr>
              <a:t>Toolchain</a:t>
            </a:r>
          </a:p>
        </p:txBody>
      </p: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8699FDF0-7806-8E48-A06E-5B0870DD132E}"/>
              </a:ext>
            </a:extLst>
          </p:cNvPr>
          <p:cNvGrpSpPr/>
          <p:nvPr/>
        </p:nvGrpSpPr>
        <p:grpSpPr>
          <a:xfrm>
            <a:off x="6145330" y="1371710"/>
            <a:ext cx="2575083" cy="3791969"/>
            <a:chOff x="8618611" y="752738"/>
            <a:chExt cx="2575083" cy="3791969"/>
          </a:xfrm>
        </p:grpSpPr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63367DB2-CBCF-BD4F-8189-F448FF26A7FC}"/>
                </a:ext>
              </a:extLst>
            </p:cNvPr>
            <p:cNvSpPr/>
            <p:nvPr/>
          </p:nvSpPr>
          <p:spPr>
            <a:xfrm>
              <a:off x="8618611" y="1325559"/>
              <a:ext cx="2575082" cy="3657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/>
                </a:rPr>
                <a:t>Halide Compiler</a:t>
              </a:r>
            </a:p>
          </p:txBody>
        </p:sp>
        <p:sp>
          <p:nvSpPr>
            <p:cNvPr id="696" name="TextBox 695">
              <a:extLst>
                <a:ext uri="{FF2B5EF4-FFF2-40B4-BE49-F238E27FC236}">
                  <a16:creationId xmlns:a16="http://schemas.microsoft.com/office/drawing/2014/main" id="{C987B233-8C2E-F641-AF3A-E13ED5F8F0D0}"/>
                </a:ext>
              </a:extLst>
            </p:cNvPr>
            <p:cNvSpPr txBox="1"/>
            <p:nvPr/>
          </p:nvSpPr>
          <p:spPr>
            <a:xfrm>
              <a:off x="8809153" y="752738"/>
              <a:ext cx="219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Application in Halide</a:t>
              </a: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E2100790-1D41-2545-8AC5-ABEFED56D1F1}"/>
                </a:ext>
              </a:extLst>
            </p:cNvPr>
            <p:cNvSpPr/>
            <p:nvPr/>
          </p:nvSpPr>
          <p:spPr>
            <a:xfrm>
              <a:off x="8618611" y="2467629"/>
              <a:ext cx="2575083" cy="3657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/>
                </a:rPr>
                <a:t>Mapper</a:t>
              </a: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5F81686D-20E4-2B47-841F-65DBC90F541E}"/>
                </a:ext>
              </a:extLst>
            </p:cNvPr>
            <p:cNvSpPr/>
            <p:nvPr/>
          </p:nvSpPr>
          <p:spPr>
            <a:xfrm>
              <a:off x="8622607" y="3036878"/>
              <a:ext cx="2567090" cy="3657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/>
                </a:rPr>
                <a:t>Place and Route</a:t>
              </a:r>
              <a:endParaRPr lang="en-US" sz="14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6431AE56-DD25-244A-92D8-A5AA21BCEEEE}"/>
                </a:ext>
              </a:extLst>
            </p:cNvPr>
            <p:cNvSpPr/>
            <p:nvPr/>
          </p:nvSpPr>
          <p:spPr>
            <a:xfrm>
              <a:off x="8622607" y="4178947"/>
              <a:ext cx="2567090" cy="3657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/>
                </a:rPr>
                <a:t>Configured CGRA</a:t>
              </a:r>
              <a:endParaRPr lang="en-US" sz="1400" dirty="0">
                <a:solidFill>
                  <a:schemeClr val="tx1"/>
                </a:solidFill>
                <a:latin typeface="Calibri"/>
              </a:endParaRPr>
            </a:p>
          </p:txBody>
        </p:sp>
        <p:cxnSp>
          <p:nvCxnSpPr>
            <p:cNvPr id="700" name="Straight Arrow Connector 699">
              <a:extLst>
                <a:ext uri="{FF2B5EF4-FFF2-40B4-BE49-F238E27FC236}">
                  <a16:creationId xmlns:a16="http://schemas.microsoft.com/office/drawing/2014/main" id="{AB8634CB-D7C5-4644-9DCF-E2983BF14726}"/>
                </a:ext>
              </a:extLst>
            </p:cNvPr>
            <p:cNvCxnSpPr>
              <a:cxnSpLocks/>
              <a:stCxn id="696" idx="2"/>
              <a:endCxn id="695" idx="0"/>
            </p:cNvCxnSpPr>
            <p:nvPr/>
          </p:nvCxnSpPr>
          <p:spPr>
            <a:xfrm flipH="1">
              <a:off x="9906152" y="1122070"/>
              <a:ext cx="1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1" name="Straight Arrow Connector 700">
              <a:extLst>
                <a:ext uri="{FF2B5EF4-FFF2-40B4-BE49-F238E27FC236}">
                  <a16:creationId xmlns:a16="http://schemas.microsoft.com/office/drawing/2014/main" id="{BD8507BD-B2A7-7349-9F6E-47DD6056D627}"/>
                </a:ext>
              </a:extLst>
            </p:cNvPr>
            <p:cNvCxnSpPr>
              <a:cxnSpLocks/>
              <a:stCxn id="695" idx="2"/>
              <a:endCxn id="704" idx="0"/>
            </p:cNvCxnSpPr>
            <p:nvPr/>
          </p:nvCxnSpPr>
          <p:spPr>
            <a:xfrm>
              <a:off x="9906152" y="1691319"/>
              <a:ext cx="0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2" name="Straight Arrow Connector 701">
              <a:extLst>
                <a:ext uri="{FF2B5EF4-FFF2-40B4-BE49-F238E27FC236}">
                  <a16:creationId xmlns:a16="http://schemas.microsoft.com/office/drawing/2014/main" id="{9540BF51-E105-B044-9589-46F017FD113D}"/>
                </a:ext>
              </a:extLst>
            </p:cNvPr>
            <p:cNvCxnSpPr>
              <a:cxnSpLocks/>
              <a:stCxn id="697" idx="2"/>
              <a:endCxn id="698" idx="0"/>
            </p:cNvCxnSpPr>
            <p:nvPr/>
          </p:nvCxnSpPr>
          <p:spPr>
            <a:xfrm flipH="1">
              <a:off x="9906152" y="2833389"/>
              <a:ext cx="1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Arrow Connector 702">
              <a:extLst>
                <a:ext uri="{FF2B5EF4-FFF2-40B4-BE49-F238E27FC236}">
                  <a16:creationId xmlns:a16="http://schemas.microsoft.com/office/drawing/2014/main" id="{A86124CD-744B-394C-9B86-4958FAA926D5}"/>
                </a:ext>
              </a:extLst>
            </p:cNvPr>
            <p:cNvCxnSpPr>
              <a:cxnSpLocks/>
              <a:stCxn id="698" idx="2"/>
              <a:endCxn id="706" idx="0"/>
            </p:cNvCxnSpPr>
            <p:nvPr/>
          </p:nvCxnSpPr>
          <p:spPr>
            <a:xfrm>
              <a:off x="9906152" y="3402638"/>
              <a:ext cx="1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4" name="TextBox 703">
              <a:extLst>
                <a:ext uri="{FF2B5EF4-FFF2-40B4-BE49-F238E27FC236}">
                  <a16:creationId xmlns:a16="http://schemas.microsoft.com/office/drawing/2014/main" id="{057F1D9D-E784-8E49-87B9-293441D444B4}"/>
                </a:ext>
              </a:extLst>
            </p:cNvPr>
            <p:cNvSpPr txBox="1"/>
            <p:nvPr/>
          </p:nvSpPr>
          <p:spPr>
            <a:xfrm>
              <a:off x="9189321" y="1894808"/>
              <a:ext cx="1433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CoreIR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Graph</a:t>
              </a:r>
            </a:p>
          </p:txBody>
        </p:sp>
        <p:cxnSp>
          <p:nvCxnSpPr>
            <p:cNvPr id="705" name="Straight Arrow Connector 704">
              <a:extLst>
                <a:ext uri="{FF2B5EF4-FFF2-40B4-BE49-F238E27FC236}">
                  <a16:creationId xmlns:a16="http://schemas.microsoft.com/office/drawing/2014/main" id="{CFD24125-8856-004B-9367-C19B7FDF8881}"/>
                </a:ext>
              </a:extLst>
            </p:cNvPr>
            <p:cNvCxnSpPr>
              <a:cxnSpLocks/>
              <a:stCxn id="704" idx="2"/>
              <a:endCxn id="697" idx="0"/>
            </p:cNvCxnSpPr>
            <p:nvPr/>
          </p:nvCxnSpPr>
          <p:spPr>
            <a:xfrm>
              <a:off x="9906152" y="2264140"/>
              <a:ext cx="1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6" name="TextBox 705">
              <a:extLst>
                <a:ext uri="{FF2B5EF4-FFF2-40B4-BE49-F238E27FC236}">
                  <a16:creationId xmlns:a16="http://schemas.microsoft.com/office/drawing/2014/main" id="{9A122A3D-8773-1E45-BD72-BD917AB3045D}"/>
                </a:ext>
              </a:extLst>
            </p:cNvPr>
            <p:cNvSpPr txBox="1"/>
            <p:nvPr/>
          </p:nvSpPr>
          <p:spPr>
            <a:xfrm>
              <a:off x="8695404" y="3606127"/>
              <a:ext cx="2421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Configuration Bitstream</a:t>
              </a:r>
            </a:p>
          </p:txBody>
        </p:sp>
        <p:cxnSp>
          <p:nvCxnSpPr>
            <p:cNvPr id="707" name="Straight Arrow Connector 706">
              <a:extLst>
                <a:ext uri="{FF2B5EF4-FFF2-40B4-BE49-F238E27FC236}">
                  <a16:creationId xmlns:a16="http://schemas.microsoft.com/office/drawing/2014/main" id="{7FF4C354-1E45-0445-9BD7-D5E910A18653}"/>
                </a:ext>
              </a:extLst>
            </p:cNvPr>
            <p:cNvCxnSpPr>
              <a:cxnSpLocks/>
              <a:stCxn id="706" idx="2"/>
              <a:endCxn id="699" idx="0"/>
            </p:cNvCxnSpPr>
            <p:nvPr/>
          </p:nvCxnSpPr>
          <p:spPr>
            <a:xfrm flipH="1">
              <a:off x="9906152" y="3975459"/>
              <a:ext cx="1" cy="203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678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AD20-DD9E-DA40-96DB-68AE94B3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43030F-AB73-A545-B54A-8E916975F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5097" y="163287"/>
            <a:ext cx="4315008" cy="332659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014EA-D355-0548-9802-CA7616C91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43" y="3265713"/>
            <a:ext cx="4652009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798EA-5F83-2C48-A14F-FCB1426F6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31" y="1383914"/>
            <a:ext cx="2435700" cy="18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59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0A8B-7CEC-4249-8126-F17C7211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and Lake</a:t>
            </a:r>
            <a:br>
              <a:rPr lang="en-US" dirty="0"/>
            </a:br>
            <a:r>
              <a:rPr lang="en-US" sz="2400" dirty="0" err="1">
                <a:solidFill>
                  <a:schemeClr val="dk1"/>
                </a:solidFill>
              </a:rPr>
              <a:t>Taeyoung</a:t>
            </a:r>
            <a:r>
              <a:rPr lang="en-US" sz="2400" dirty="0">
                <a:solidFill>
                  <a:schemeClr val="dk1"/>
                </a:solidFill>
              </a:rPr>
              <a:t> Kong, </a:t>
            </a:r>
            <a:r>
              <a:rPr lang="en-US" sz="2400" dirty="0" err="1">
                <a:solidFill>
                  <a:schemeClr val="dk1"/>
                </a:solidFill>
              </a:rPr>
              <a:t>Qiaoyi</a:t>
            </a:r>
            <a:r>
              <a:rPr lang="en-US" sz="2400" dirty="0">
                <a:solidFill>
                  <a:schemeClr val="dk1"/>
                </a:solidFill>
              </a:rPr>
              <a:t> Liu</a:t>
            </a:r>
            <a:endParaRPr lang="en-US" sz="2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945BC6-AB7F-9C46-8D41-70FDBA51195A}"/>
              </a:ext>
            </a:extLst>
          </p:cNvPr>
          <p:cNvGrpSpPr/>
          <p:nvPr/>
        </p:nvGrpSpPr>
        <p:grpSpPr>
          <a:xfrm>
            <a:off x="279331" y="2010423"/>
            <a:ext cx="2907216" cy="3032386"/>
            <a:chOff x="4201610" y="1714622"/>
            <a:chExt cx="3853361" cy="4019267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A73C06-0836-4F44-96CC-49827AD3E8D4}"/>
                </a:ext>
              </a:extLst>
            </p:cNvPr>
            <p:cNvSpPr/>
            <p:nvPr/>
          </p:nvSpPr>
          <p:spPr>
            <a:xfrm>
              <a:off x="4201610" y="1714622"/>
              <a:ext cx="3376826" cy="4019267"/>
            </a:xfrm>
            <a:prstGeom prst="roundRect">
              <a:avLst>
                <a:gd name="adj" fmla="val 6767"/>
              </a:avLst>
            </a:prstGeom>
            <a:solidFill>
              <a:srgbClr val="E7E6E6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E0C32E-D4D9-D040-BA5D-45BBE3B61A60}"/>
                </a:ext>
              </a:extLst>
            </p:cNvPr>
            <p:cNvSpPr/>
            <p:nvPr/>
          </p:nvSpPr>
          <p:spPr>
            <a:xfrm>
              <a:off x="6122040" y="2544919"/>
              <a:ext cx="1147167" cy="1283468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 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A6D32B-E859-8D42-99AC-3BC96CF53159}"/>
                </a:ext>
              </a:extLst>
            </p:cNvPr>
            <p:cNvSpPr/>
            <p:nvPr/>
          </p:nvSpPr>
          <p:spPr>
            <a:xfrm>
              <a:off x="6117138" y="4043989"/>
              <a:ext cx="1152069" cy="127804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E0C4BE-AFD5-1A47-B5D3-FC1745F13010}"/>
                </a:ext>
              </a:extLst>
            </p:cNvPr>
            <p:cNvSpPr txBox="1"/>
            <p:nvPr/>
          </p:nvSpPr>
          <p:spPr>
            <a:xfrm>
              <a:off x="5630992" y="1769831"/>
              <a:ext cx="2423979" cy="77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Two single port memory banks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CB9C63-D9A7-0840-A093-9EADDA4E6866}"/>
                </a:ext>
              </a:extLst>
            </p:cNvPr>
            <p:cNvSpPr/>
            <p:nvPr/>
          </p:nvSpPr>
          <p:spPr>
            <a:xfrm>
              <a:off x="4357820" y="2789880"/>
              <a:ext cx="1528586" cy="694872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FIFO Ctrl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BABD3D4-048F-2E48-BA8A-9C35C904E8F8}"/>
                </a:ext>
              </a:extLst>
            </p:cNvPr>
            <p:cNvSpPr/>
            <p:nvPr/>
          </p:nvSpPr>
          <p:spPr>
            <a:xfrm>
              <a:off x="4357820" y="3604556"/>
              <a:ext cx="1528586" cy="694872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Line Buffer Ctrl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E4D088-1512-2349-B650-1C898CDFB173}"/>
                </a:ext>
              </a:extLst>
            </p:cNvPr>
            <p:cNvSpPr/>
            <p:nvPr/>
          </p:nvSpPr>
          <p:spPr>
            <a:xfrm>
              <a:off x="4342463" y="4419232"/>
              <a:ext cx="1543943" cy="694872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74C23D-C0CF-6C4F-951F-E0F3F3405670}"/>
              </a:ext>
            </a:extLst>
          </p:cNvPr>
          <p:cNvGrpSpPr/>
          <p:nvPr/>
        </p:nvGrpSpPr>
        <p:grpSpPr>
          <a:xfrm>
            <a:off x="3282473" y="2010424"/>
            <a:ext cx="2703453" cy="3032386"/>
            <a:chOff x="4201610" y="1714622"/>
            <a:chExt cx="3583284" cy="4019267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0FA0D53A-F246-AF4B-A5ED-DB53D46879CF}"/>
                </a:ext>
              </a:extLst>
            </p:cNvPr>
            <p:cNvSpPr/>
            <p:nvPr/>
          </p:nvSpPr>
          <p:spPr>
            <a:xfrm>
              <a:off x="4201610" y="1714622"/>
              <a:ext cx="3376826" cy="4019267"/>
            </a:xfrm>
            <a:prstGeom prst="roundRect">
              <a:avLst>
                <a:gd name="adj" fmla="val 6767"/>
              </a:avLst>
            </a:prstGeom>
            <a:solidFill>
              <a:srgbClr val="E7E6E6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2B16537-DBA5-C84B-AF5A-1B0374A9A0AE}"/>
                </a:ext>
              </a:extLst>
            </p:cNvPr>
            <p:cNvSpPr/>
            <p:nvPr/>
          </p:nvSpPr>
          <p:spPr>
            <a:xfrm>
              <a:off x="6122040" y="2544919"/>
              <a:ext cx="1147167" cy="1283468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 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6AC7A97-1668-6846-8FC4-E59321B90354}"/>
                </a:ext>
              </a:extLst>
            </p:cNvPr>
            <p:cNvSpPr/>
            <p:nvPr/>
          </p:nvSpPr>
          <p:spPr>
            <a:xfrm>
              <a:off x="6117138" y="4043989"/>
              <a:ext cx="1152069" cy="127804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D1490A-4C66-C445-A883-2E6944CE19A0}"/>
                </a:ext>
              </a:extLst>
            </p:cNvPr>
            <p:cNvSpPr txBox="1"/>
            <p:nvPr/>
          </p:nvSpPr>
          <p:spPr>
            <a:xfrm>
              <a:off x="5601043" y="1721004"/>
              <a:ext cx="2183851" cy="77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Two single port memory banks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78FBB0-67C8-BB47-B03D-CB9DDB89BF9D}"/>
                </a:ext>
              </a:extLst>
            </p:cNvPr>
            <p:cNvSpPr/>
            <p:nvPr/>
          </p:nvSpPr>
          <p:spPr>
            <a:xfrm>
              <a:off x="4365704" y="2420287"/>
              <a:ext cx="1528586" cy="694872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FIFO Ctrl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FC461A-07DC-9345-936A-984841DCB939}"/>
                </a:ext>
              </a:extLst>
            </p:cNvPr>
            <p:cNvSpPr/>
            <p:nvPr/>
          </p:nvSpPr>
          <p:spPr>
            <a:xfrm>
              <a:off x="4365704" y="3193421"/>
              <a:ext cx="1528586" cy="981169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General Line Buffer Ctrl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3DCDE0-E666-2D41-B657-4840864A722D}"/>
                </a:ext>
              </a:extLst>
            </p:cNvPr>
            <p:cNvSpPr/>
            <p:nvPr/>
          </p:nvSpPr>
          <p:spPr>
            <a:xfrm>
              <a:off x="4358025" y="4271718"/>
              <a:ext cx="1543943" cy="694872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Double Buffer Ctrl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F14B7D-80B9-504B-A06E-72A051639E29}"/>
                </a:ext>
              </a:extLst>
            </p:cNvPr>
            <p:cNvSpPr/>
            <p:nvPr/>
          </p:nvSpPr>
          <p:spPr>
            <a:xfrm>
              <a:off x="4365704" y="5064243"/>
              <a:ext cx="1528586" cy="49494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F1178EE-45DC-DE42-84C5-A09CC7012538}"/>
              </a:ext>
            </a:extLst>
          </p:cNvPr>
          <p:cNvSpPr txBox="1"/>
          <p:nvPr/>
        </p:nvSpPr>
        <p:spPr>
          <a:xfrm>
            <a:off x="552683" y="244441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59BD48-B067-224B-BA80-1A747D6CF797}"/>
              </a:ext>
            </a:extLst>
          </p:cNvPr>
          <p:cNvSpPr txBox="1"/>
          <p:nvPr/>
        </p:nvSpPr>
        <p:spPr>
          <a:xfrm>
            <a:off x="3576271" y="217290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Modes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C36BD6AE-362F-2241-99FD-CDF32187B64B}"/>
              </a:ext>
            </a:extLst>
          </p:cNvPr>
          <p:cNvSpPr/>
          <p:nvPr/>
        </p:nvSpPr>
        <p:spPr>
          <a:xfrm>
            <a:off x="2978726" y="3436307"/>
            <a:ext cx="207821" cy="26212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454AC5-9157-DD4A-B9D5-D7AB6E78BA0D}"/>
              </a:ext>
            </a:extLst>
          </p:cNvPr>
          <p:cNvGrpSpPr/>
          <p:nvPr/>
        </p:nvGrpSpPr>
        <p:grpSpPr>
          <a:xfrm>
            <a:off x="6295720" y="2010423"/>
            <a:ext cx="2703453" cy="3032386"/>
            <a:chOff x="4201610" y="1714622"/>
            <a:chExt cx="3583284" cy="4019267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025A1F3-CF42-3C42-AB95-4058D46F1C03}"/>
                </a:ext>
              </a:extLst>
            </p:cNvPr>
            <p:cNvSpPr/>
            <p:nvPr/>
          </p:nvSpPr>
          <p:spPr>
            <a:xfrm>
              <a:off x="4201610" y="1714622"/>
              <a:ext cx="3376826" cy="4019267"/>
            </a:xfrm>
            <a:prstGeom prst="roundRect">
              <a:avLst>
                <a:gd name="adj" fmla="val 6767"/>
              </a:avLst>
            </a:prstGeom>
            <a:solidFill>
              <a:srgbClr val="E7E6E6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06229C5-624C-5F4E-BF3B-D0B89974B05B}"/>
                </a:ext>
              </a:extLst>
            </p:cNvPr>
            <p:cNvSpPr/>
            <p:nvPr/>
          </p:nvSpPr>
          <p:spPr>
            <a:xfrm>
              <a:off x="6122040" y="2544919"/>
              <a:ext cx="1147167" cy="1283468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 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4E0D356-2BED-BD4A-B6AE-127ECDB02679}"/>
                </a:ext>
              </a:extLst>
            </p:cNvPr>
            <p:cNvSpPr/>
            <p:nvPr/>
          </p:nvSpPr>
          <p:spPr>
            <a:xfrm>
              <a:off x="6117138" y="4043989"/>
              <a:ext cx="1152069" cy="1278044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 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1D7577-5E4E-8F44-A346-7D80C8F76AA2}"/>
                </a:ext>
              </a:extLst>
            </p:cNvPr>
            <p:cNvSpPr txBox="1"/>
            <p:nvPr/>
          </p:nvSpPr>
          <p:spPr>
            <a:xfrm>
              <a:off x="5601043" y="1721004"/>
              <a:ext cx="2183851" cy="77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Two single port memory banks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FAA16A9-C4D6-4A4D-93C0-9B006611F9B9}"/>
                </a:ext>
              </a:extLst>
            </p:cNvPr>
            <p:cNvSpPr/>
            <p:nvPr/>
          </p:nvSpPr>
          <p:spPr>
            <a:xfrm>
              <a:off x="4365704" y="2765513"/>
              <a:ext cx="1528586" cy="17268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Buffer with Address Generators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7F5F770-6BC3-4348-B737-ADE42A3BAC8D}"/>
                </a:ext>
              </a:extLst>
            </p:cNvPr>
            <p:cNvSpPr/>
            <p:nvPr/>
          </p:nvSpPr>
          <p:spPr>
            <a:xfrm>
              <a:off x="4365704" y="4627919"/>
              <a:ext cx="1528586" cy="49494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B180D6C-FDAF-A64D-90BB-3D01E247D809}"/>
              </a:ext>
            </a:extLst>
          </p:cNvPr>
          <p:cNvSpPr txBox="1"/>
          <p:nvPr/>
        </p:nvSpPr>
        <p:spPr>
          <a:xfrm>
            <a:off x="6589518" y="217290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Modes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8FF23372-B622-514E-A027-837BD768AC78}"/>
              </a:ext>
            </a:extLst>
          </p:cNvPr>
          <p:cNvSpPr/>
          <p:nvPr/>
        </p:nvSpPr>
        <p:spPr>
          <a:xfrm>
            <a:off x="5991973" y="3436306"/>
            <a:ext cx="207821" cy="26212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4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Table 261">
            <a:extLst>
              <a:ext uri="{FF2B5EF4-FFF2-40B4-BE49-F238E27FC236}">
                <a16:creationId xmlns:a16="http://schemas.microsoft.com/office/drawing/2014/main" id="{96DBF5A5-01E8-754D-A0ED-74288FA5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504476"/>
              </p:ext>
            </p:extLst>
          </p:nvPr>
        </p:nvGraphicFramePr>
        <p:xfrm>
          <a:off x="5398429" y="5403361"/>
          <a:ext cx="3291840" cy="1645920"/>
        </p:xfrm>
        <a:graphic>
          <a:graphicData uri="http://schemas.openxmlformats.org/drawingml/2006/table">
            <a:tbl>
              <a:tblPr firstRow="1" bandRow="1"/>
              <a:tblGrid>
                <a:gridCol w="822960">
                  <a:extLst>
                    <a:ext uri="{9D8B030D-6E8A-4147-A177-3AD203B41FA5}">
                      <a16:colId xmlns:a16="http://schemas.microsoft.com/office/drawing/2014/main" val="168824593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10765173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26901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058237618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93348"/>
                  </a:ext>
                </a:extLst>
              </a:tr>
              <a:tr h="82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969171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D875B9EF-65D4-EA46-B9D1-29BEF8EAD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437025"/>
              </p:ext>
            </p:extLst>
          </p:nvPr>
        </p:nvGraphicFramePr>
        <p:xfrm>
          <a:off x="639915" y="5401196"/>
          <a:ext cx="4842212" cy="1645920"/>
        </p:xfrm>
        <a:graphic>
          <a:graphicData uri="http://schemas.openxmlformats.org/drawingml/2006/table">
            <a:tbl>
              <a:tblPr firstRow="1" bandRow="1"/>
              <a:tblGrid>
                <a:gridCol w="822960">
                  <a:extLst>
                    <a:ext uri="{9D8B030D-6E8A-4147-A177-3AD203B41FA5}">
                      <a16:colId xmlns:a16="http://schemas.microsoft.com/office/drawing/2014/main" val="73754532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638464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93855225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98898311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583868406"/>
                    </a:ext>
                  </a:extLst>
                </a:gridCol>
                <a:gridCol w="727412">
                  <a:extLst>
                    <a:ext uri="{9D8B030D-6E8A-4147-A177-3AD203B41FA5}">
                      <a16:colId xmlns:a16="http://schemas.microsoft.com/office/drawing/2014/main" val="2500577977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336617"/>
                  </a:ext>
                </a:extLst>
              </a:tr>
              <a:tr h="82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96917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086C8C-0A78-3E48-B898-8B5A4CD9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Buffer</a:t>
            </a:r>
          </a:p>
        </p:txBody>
      </p:sp>
      <p:sp>
        <p:nvSpPr>
          <p:cNvPr id="520" name="Content Placeholder 519">
            <a:extLst>
              <a:ext uri="{FF2B5EF4-FFF2-40B4-BE49-F238E27FC236}">
                <a16:creationId xmlns:a16="http://schemas.microsoft.com/office/drawing/2014/main" id="{E05DDDFF-81F6-774A-95BE-5E16685B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9318"/>
            <a:ext cx="7886700" cy="4777646"/>
          </a:xfrm>
        </p:spPr>
        <p:txBody>
          <a:bodyPr>
            <a:normAutofit/>
          </a:bodyPr>
          <a:lstStyle/>
          <a:p>
            <a:r>
              <a:rPr lang="en-US" sz="2400" dirty="0"/>
              <a:t>Highly banked global buffer provides configurable capacity and bandwidth for data and bitstream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21F30D4-8217-5B4F-9243-1D57C13D90AD}"/>
              </a:ext>
            </a:extLst>
          </p:cNvPr>
          <p:cNvSpPr txBox="1"/>
          <p:nvPr/>
        </p:nvSpPr>
        <p:spPr>
          <a:xfrm>
            <a:off x="4860481" y="571909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29CD38F-91D7-9941-B941-3DD81646CD87}"/>
              </a:ext>
            </a:extLst>
          </p:cNvPr>
          <p:cNvGrpSpPr/>
          <p:nvPr/>
        </p:nvGrpSpPr>
        <p:grpSpPr>
          <a:xfrm>
            <a:off x="3861814" y="5449190"/>
            <a:ext cx="4697702" cy="118686"/>
            <a:chOff x="7232344" y="4335553"/>
            <a:chExt cx="3143347" cy="118686"/>
          </a:xfrm>
        </p:grpSpPr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69AD275-F3E3-8845-96E2-C2F62A10A396}"/>
                </a:ext>
              </a:extLst>
            </p:cNvPr>
            <p:cNvCxnSpPr/>
            <p:nvPr/>
          </p:nvCxnSpPr>
          <p:spPr>
            <a:xfrm>
              <a:off x="7232344" y="4335553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1470326-872E-8B48-93F6-29CA7E844172}"/>
                </a:ext>
              </a:extLst>
            </p:cNvPr>
            <p:cNvCxnSpPr/>
            <p:nvPr/>
          </p:nvCxnSpPr>
          <p:spPr>
            <a:xfrm>
              <a:off x="7232344" y="4454239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0FCCB53A-A356-0D48-9563-B040F870BCB9}"/>
                </a:ext>
              </a:extLst>
            </p:cNvPr>
            <p:cNvCxnSpPr/>
            <p:nvPr/>
          </p:nvCxnSpPr>
          <p:spPr>
            <a:xfrm>
              <a:off x="7232344" y="4375115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B53C80-0BCC-FF46-A267-C4C7AA45CE96}"/>
                </a:ext>
              </a:extLst>
            </p:cNvPr>
            <p:cNvCxnSpPr/>
            <p:nvPr/>
          </p:nvCxnSpPr>
          <p:spPr>
            <a:xfrm>
              <a:off x="7232344" y="4414677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113D0601-233C-5441-A688-EE31AA8A2528}"/>
              </a:ext>
            </a:extLst>
          </p:cNvPr>
          <p:cNvGrpSpPr/>
          <p:nvPr/>
        </p:nvGrpSpPr>
        <p:grpSpPr>
          <a:xfrm>
            <a:off x="3781453" y="6269157"/>
            <a:ext cx="4766140" cy="118686"/>
            <a:chOff x="7220421" y="5155520"/>
            <a:chExt cx="3143347" cy="118686"/>
          </a:xfrm>
        </p:grpSpPr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386E969-0299-E246-9E79-DFE60549CBDC}"/>
                </a:ext>
              </a:extLst>
            </p:cNvPr>
            <p:cNvCxnSpPr/>
            <p:nvPr/>
          </p:nvCxnSpPr>
          <p:spPr>
            <a:xfrm>
              <a:off x="7220421" y="5155520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C2EAB8CB-C9D7-C443-8B09-67505A2CCFDC}"/>
                </a:ext>
              </a:extLst>
            </p:cNvPr>
            <p:cNvCxnSpPr/>
            <p:nvPr/>
          </p:nvCxnSpPr>
          <p:spPr>
            <a:xfrm>
              <a:off x="7220421" y="5274206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FD164FF-295F-FB49-A50B-DA4A0F16F57F}"/>
                </a:ext>
              </a:extLst>
            </p:cNvPr>
            <p:cNvCxnSpPr/>
            <p:nvPr/>
          </p:nvCxnSpPr>
          <p:spPr>
            <a:xfrm>
              <a:off x="7220421" y="5195082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A87E2A54-305B-164E-BA81-CBDBE0D3DCA6}"/>
                </a:ext>
              </a:extLst>
            </p:cNvPr>
            <p:cNvCxnSpPr/>
            <p:nvPr/>
          </p:nvCxnSpPr>
          <p:spPr>
            <a:xfrm>
              <a:off x="7220421" y="5234644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805B4D27-1E99-9243-9623-203F7A304CFA}"/>
              </a:ext>
            </a:extLst>
          </p:cNvPr>
          <p:cNvGrpSpPr/>
          <p:nvPr/>
        </p:nvGrpSpPr>
        <p:grpSpPr>
          <a:xfrm>
            <a:off x="6010477" y="4791030"/>
            <a:ext cx="2619485" cy="2069487"/>
            <a:chOff x="3081716" y="3835326"/>
            <a:chExt cx="2619485" cy="1887897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CD9C7CA2-6B55-D04F-9FBC-36878F2856BF}"/>
                </a:ext>
              </a:extLst>
            </p:cNvPr>
            <p:cNvGrpSpPr/>
            <p:nvPr/>
          </p:nvGrpSpPr>
          <p:grpSpPr>
            <a:xfrm rot="5400000">
              <a:off x="2207286" y="4709757"/>
              <a:ext cx="1887896" cy="139035"/>
              <a:chOff x="3447050" y="2038954"/>
              <a:chExt cx="4297680" cy="200532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810EF415-7E83-E544-826F-E319846314FA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B084984E-90A3-0745-AD77-90E3E1BAABCC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5B96EBC9-6970-8E4F-83DF-CC8E7AB3F441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220374A8-1067-324A-A731-116DF0E2BF5A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D3B61817-280A-DB46-A29D-7EB04F42BE06}"/>
                </a:ext>
              </a:extLst>
            </p:cNvPr>
            <p:cNvGrpSpPr/>
            <p:nvPr/>
          </p:nvGrpSpPr>
          <p:grpSpPr>
            <a:xfrm rot="5400000">
              <a:off x="3034102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9C44C0C1-A59A-9A41-85E1-78129485D2FA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5111933A-E210-7147-A5B4-895F2E1D55CA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92E7C8DB-120B-6742-BEE5-FA366E38D5B0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B0B7E52B-52C6-E247-AF1B-910C72FE7E7A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BBB6211-7264-6D48-9772-CDC7D5133D50}"/>
                </a:ext>
              </a:extLst>
            </p:cNvPr>
            <p:cNvGrpSpPr/>
            <p:nvPr/>
          </p:nvGrpSpPr>
          <p:grpSpPr>
            <a:xfrm rot="5400000">
              <a:off x="3860919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1F30262-67D1-4542-857E-FD5805625EB0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A7DB5C41-34C9-1B40-BA4A-994192C6C53F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FB6318BF-41CC-AF44-9363-E80301641C8B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5AFBE95F-FD61-BE44-8325-59772213FDE1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4644418A-777E-B24F-8AE3-5D0CDE02C245}"/>
                </a:ext>
              </a:extLst>
            </p:cNvPr>
            <p:cNvGrpSpPr/>
            <p:nvPr/>
          </p:nvGrpSpPr>
          <p:grpSpPr>
            <a:xfrm rot="5400000">
              <a:off x="4687736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15078556-1307-BE42-B4D8-2603A8E9887A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E06A16D7-FB66-EB4E-91CB-5D044D01E81A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B266CCB6-03C2-2842-B55E-69871BF2D070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533A5788-D71E-A844-A590-437BAD3818D7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CA970B5B-A88C-4749-B7FE-A13BC85AAFA3}"/>
              </a:ext>
            </a:extLst>
          </p:cNvPr>
          <p:cNvGrpSpPr/>
          <p:nvPr/>
        </p:nvGrpSpPr>
        <p:grpSpPr>
          <a:xfrm>
            <a:off x="1270511" y="4857949"/>
            <a:ext cx="2619485" cy="2069487"/>
            <a:chOff x="3081716" y="3835326"/>
            <a:chExt cx="2619485" cy="1887897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0A270687-3638-5840-B0E8-D46192FD0796}"/>
                </a:ext>
              </a:extLst>
            </p:cNvPr>
            <p:cNvGrpSpPr/>
            <p:nvPr/>
          </p:nvGrpSpPr>
          <p:grpSpPr>
            <a:xfrm rot="5400000">
              <a:off x="2207286" y="4709757"/>
              <a:ext cx="1887896" cy="139035"/>
              <a:chOff x="3447050" y="2038954"/>
              <a:chExt cx="4297680" cy="200532"/>
            </a:xfrm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247D8A38-0CCE-864C-A754-79225341981D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0BB7AD76-5E1F-5F42-A359-0196282F6315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1D5AE752-6226-DA4A-A54C-2ACA1FAEEF84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86971751-C9BE-8B4E-9D7E-F6FCC080EEB9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7D974EB9-B48B-3647-A95C-83E139A8CA22}"/>
                </a:ext>
              </a:extLst>
            </p:cNvPr>
            <p:cNvGrpSpPr/>
            <p:nvPr/>
          </p:nvGrpSpPr>
          <p:grpSpPr>
            <a:xfrm rot="5400000">
              <a:off x="3034102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7C73115D-D03E-CB4B-B050-A6DD485CCCCE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F15984D2-9687-F34B-84A8-A25D3F6A1648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399C3813-87C3-E841-8420-1A6F2509B84C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D93E5EC5-3012-BF48-AE58-E1F4C78AB947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78EF159B-8D9D-3B4E-ADDB-372E81953BB1}"/>
                </a:ext>
              </a:extLst>
            </p:cNvPr>
            <p:cNvGrpSpPr/>
            <p:nvPr/>
          </p:nvGrpSpPr>
          <p:grpSpPr>
            <a:xfrm rot="5400000">
              <a:off x="3860919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D9B37A5E-EDE8-9C4D-A8DB-ECE8D5AA2356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8CCD934D-DDE6-C64C-87D7-42505AA6E668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790275FE-D0E2-6A4F-B9E2-EC6A8B6CAFDE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6088800E-7FD9-BB4D-9C41-A481EE94A078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CB8087CE-44E4-1B46-A326-E83E59579130}"/>
                </a:ext>
              </a:extLst>
            </p:cNvPr>
            <p:cNvGrpSpPr/>
            <p:nvPr/>
          </p:nvGrpSpPr>
          <p:grpSpPr>
            <a:xfrm rot="5400000">
              <a:off x="4687736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671BA0C6-90C1-7049-8EB1-4D94AF1C600F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C8DAC6C-D63E-3648-A157-863F3EAA957F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9F490E4-9D80-E840-A9F0-F5DB61230EF7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36DF0664-E796-E249-B7F6-E53B930559E9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F64D58F-2145-084D-BF0A-A63747E1ED2F}"/>
              </a:ext>
            </a:extLst>
          </p:cNvPr>
          <p:cNvGrpSpPr/>
          <p:nvPr/>
        </p:nvGrpSpPr>
        <p:grpSpPr>
          <a:xfrm>
            <a:off x="654351" y="5416891"/>
            <a:ext cx="3238966" cy="175528"/>
            <a:chOff x="2477679" y="5123221"/>
            <a:chExt cx="3238966" cy="175528"/>
          </a:xfrm>
        </p:grpSpPr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380A3D6-7814-E04B-AF84-82826DAB536C}"/>
                </a:ext>
              </a:extLst>
            </p:cNvPr>
            <p:cNvCxnSpPr/>
            <p:nvPr/>
          </p:nvCxnSpPr>
          <p:spPr>
            <a:xfrm>
              <a:off x="2477679" y="5155520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E66BF188-B7FE-BF47-BBC9-88BBED1D375A}"/>
                </a:ext>
              </a:extLst>
            </p:cNvPr>
            <p:cNvCxnSpPr/>
            <p:nvPr/>
          </p:nvCxnSpPr>
          <p:spPr>
            <a:xfrm>
              <a:off x="2477679" y="5274206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CCFEAEA-FC70-DA4C-9EC1-3586BAB4950A}"/>
                </a:ext>
              </a:extLst>
            </p:cNvPr>
            <p:cNvCxnSpPr/>
            <p:nvPr/>
          </p:nvCxnSpPr>
          <p:spPr>
            <a:xfrm>
              <a:off x="2477679" y="5195082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3B608D5-E837-7742-81AC-8A4FF266BABE}"/>
                </a:ext>
              </a:extLst>
            </p:cNvPr>
            <p:cNvCxnSpPr/>
            <p:nvPr/>
          </p:nvCxnSpPr>
          <p:spPr>
            <a:xfrm>
              <a:off x="2477679" y="5234644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B6DFC676-9980-DE44-9AEE-02BA0105C486}"/>
                </a:ext>
              </a:extLst>
            </p:cNvPr>
            <p:cNvSpPr/>
            <p:nvPr/>
          </p:nvSpPr>
          <p:spPr>
            <a:xfrm>
              <a:off x="3894261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25ADB1F3-15BF-EE47-B25F-EEC5DEBEDDF0}"/>
                </a:ext>
              </a:extLst>
            </p:cNvPr>
            <p:cNvSpPr/>
            <p:nvPr/>
          </p:nvSpPr>
          <p:spPr>
            <a:xfrm>
              <a:off x="4720209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16924A5-12CD-504C-B57A-C93C7EE1D07F}"/>
                </a:ext>
              </a:extLst>
            </p:cNvPr>
            <p:cNvSpPr/>
            <p:nvPr/>
          </p:nvSpPr>
          <p:spPr>
            <a:xfrm>
              <a:off x="5546158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6D84B46B-588D-2B4F-A1A0-80C21A8F6BA9}"/>
                </a:ext>
              </a:extLst>
            </p:cNvPr>
            <p:cNvSpPr/>
            <p:nvPr/>
          </p:nvSpPr>
          <p:spPr>
            <a:xfrm>
              <a:off x="3066237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F8B5E889-175D-9847-AB64-543AEE5F8544}"/>
              </a:ext>
            </a:extLst>
          </p:cNvPr>
          <p:cNvGrpSpPr/>
          <p:nvPr/>
        </p:nvGrpSpPr>
        <p:grpSpPr>
          <a:xfrm>
            <a:off x="661503" y="6236858"/>
            <a:ext cx="3238966" cy="175528"/>
            <a:chOff x="2477679" y="5123221"/>
            <a:chExt cx="3238966" cy="175528"/>
          </a:xfrm>
        </p:grpSpPr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8100F701-CC7D-6546-90E0-7EE3117180DA}"/>
                </a:ext>
              </a:extLst>
            </p:cNvPr>
            <p:cNvCxnSpPr/>
            <p:nvPr/>
          </p:nvCxnSpPr>
          <p:spPr>
            <a:xfrm>
              <a:off x="2477679" y="5155520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7F448E9-5C1C-8B4B-9C4D-75CA4BD3E58D}"/>
                </a:ext>
              </a:extLst>
            </p:cNvPr>
            <p:cNvCxnSpPr/>
            <p:nvPr/>
          </p:nvCxnSpPr>
          <p:spPr>
            <a:xfrm>
              <a:off x="2477679" y="5274206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891D0987-A5F7-6444-ADC2-513A40031070}"/>
                </a:ext>
              </a:extLst>
            </p:cNvPr>
            <p:cNvCxnSpPr/>
            <p:nvPr/>
          </p:nvCxnSpPr>
          <p:spPr>
            <a:xfrm>
              <a:off x="2477679" y="5234644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B32355BC-0C1B-6E44-913D-7F68013B0CCC}"/>
                </a:ext>
              </a:extLst>
            </p:cNvPr>
            <p:cNvCxnSpPr/>
            <p:nvPr/>
          </p:nvCxnSpPr>
          <p:spPr>
            <a:xfrm>
              <a:off x="2477679" y="5195082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618730A-99F9-2440-B3EF-8DD76061CE10}"/>
                </a:ext>
              </a:extLst>
            </p:cNvPr>
            <p:cNvSpPr/>
            <p:nvPr/>
          </p:nvSpPr>
          <p:spPr>
            <a:xfrm>
              <a:off x="3066237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48E1B6B-F115-2A4E-A185-70FE091522CD}"/>
                </a:ext>
              </a:extLst>
            </p:cNvPr>
            <p:cNvSpPr/>
            <p:nvPr/>
          </p:nvSpPr>
          <p:spPr>
            <a:xfrm>
              <a:off x="3894261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31F3EE71-FCCD-5749-B855-6894490D2996}"/>
                </a:ext>
              </a:extLst>
            </p:cNvPr>
            <p:cNvSpPr/>
            <p:nvPr/>
          </p:nvSpPr>
          <p:spPr>
            <a:xfrm>
              <a:off x="4720209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886B7CC7-8B49-BC43-92A5-7BC8750C9179}"/>
                </a:ext>
              </a:extLst>
            </p:cNvPr>
            <p:cNvSpPr/>
            <p:nvPr/>
          </p:nvSpPr>
          <p:spPr>
            <a:xfrm>
              <a:off x="5546158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FA628065-F30C-F546-BC71-979F6F322095}"/>
              </a:ext>
            </a:extLst>
          </p:cNvPr>
          <p:cNvSpPr/>
          <p:nvPr/>
        </p:nvSpPr>
        <p:spPr>
          <a:xfrm>
            <a:off x="6832750" y="5416891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077A7885-D802-3E4F-A40E-C1CA2AA94B5C}"/>
              </a:ext>
            </a:extLst>
          </p:cNvPr>
          <p:cNvSpPr/>
          <p:nvPr/>
        </p:nvSpPr>
        <p:spPr>
          <a:xfrm>
            <a:off x="7658698" y="5416891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433DEEB-72E6-604B-825A-122450FD3CA0}"/>
              </a:ext>
            </a:extLst>
          </p:cNvPr>
          <p:cNvSpPr/>
          <p:nvPr/>
        </p:nvSpPr>
        <p:spPr>
          <a:xfrm>
            <a:off x="8484647" y="5416891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C3743774-F96E-2F4D-B465-688B4ABC2930}"/>
              </a:ext>
            </a:extLst>
          </p:cNvPr>
          <p:cNvSpPr/>
          <p:nvPr/>
        </p:nvSpPr>
        <p:spPr>
          <a:xfrm>
            <a:off x="6004726" y="5416891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C98C546-24E0-CA4E-9C57-AACCB7791DF3}"/>
              </a:ext>
            </a:extLst>
          </p:cNvPr>
          <p:cNvSpPr/>
          <p:nvPr/>
        </p:nvSpPr>
        <p:spPr>
          <a:xfrm>
            <a:off x="6820827" y="6236858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CC2726E-A777-214B-9281-ED6262516DEE}"/>
              </a:ext>
            </a:extLst>
          </p:cNvPr>
          <p:cNvSpPr/>
          <p:nvPr/>
        </p:nvSpPr>
        <p:spPr>
          <a:xfrm>
            <a:off x="7646775" y="6236858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01624EBE-8C30-4148-B340-2FDDD701F2A9}"/>
              </a:ext>
            </a:extLst>
          </p:cNvPr>
          <p:cNvSpPr/>
          <p:nvPr/>
        </p:nvSpPr>
        <p:spPr>
          <a:xfrm>
            <a:off x="8472724" y="6236858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5A76690C-15B2-2642-9F6E-AEAB7F8AEB26}"/>
              </a:ext>
            </a:extLst>
          </p:cNvPr>
          <p:cNvSpPr/>
          <p:nvPr/>
        </p:nvSpPr>
        <p:spPr>
          <a:xfrm>
            <a:off x="5992803" y="6236858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B82C4231-066C-DD40-B989-AF7962543E41}"/>
              </a:ext>
            </a:extLst>
          </p:cNvPr>
          <p:cNvGrpSpPr/>
          <p:nvPr/>
        </p:nvGrpSpPr>
        <p:grpSpPr>
          <a:xfrm>
            <a:off x="628650" y="2271964"/>
            <a:ext cx="8061619" cy="2879850"/>
            <a:chOff x="628650" y="2050284"/>
            <a:chExt cx="8061619" cy="2879850"/>
          </a:xfrm>
        </p:grpSpPr>
        <p:sp>
          <p:nvSpPr>
            <p:cNvPr id="259" name="Rounded Rectangle 258">
              <a:extLst>
                <a:ext uri="{FF2B5EF4-FFF2-40B4-BE49-F238E27FC236}">
                  <a16:creationId xmlns:a16="http://schemas.microsoft.com/office/drawing/2014/main" id="{ACA385FD-ABB2-774E-9F44-07AB0DFEDFD9}"/>
                </a:ext>
              </a:extLst>
            </p:cNvPr>
            <p:cNvSpPr/>
            <p:nvPr/>
          </p:nvSpPr>
          <p:spPr>
            <a:xfrm>
              <a:off x="628650" y="2050284"/>
              <a:ext cx="8061619" cy="2879850"/>
            </a:xfrm>
            <a:prstGeom prst="roundRect">
              <a:avLst>
                <a:gd name="adj" fmla="val 5381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2E7512A1-7837-5A46-8BBB-65D916E77A4C}"/>
                </a:ext>
              </a:extLst>
            </p:cNvPr>
            <p:cNvSpPr txBox="1"/>
            <p:nvPr/>
          </p:nvSpPr>
          <p:spPr>
            <a:xfrm>
              <a:off x="840983" y="3243872"/>
              <a:ext cx="4211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64b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AE3DAAEE-A974-914F-9327-05DCB002FA71}"/>
                </a:ext>
              </a:extLst>
            </p:cNvPr>
            <p:cNvSpPr/>
            <p:nvPr/>
          </p:nvSpPr>
          <p:spPr>
            <a:xfrm>
              <a:off x="785897" y="2168704"/>
              <a:ext cx="544187" cy="13704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D20D175-4E70-0E44-870B-5BE5076E0F97}"/>
                </a:ext>
              </a:extLst>
            </p:cNvPr>
            <p:cNvSpPr/>
            <p:nvPr/>
          </p:nvSpPr>
          <p:spPr>
            <a:xfrm>
              <a:off x="1577888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79A75A00-7FBB-494B-8EBC-D4F56E7D3699}"/>
                </a:ext>
              </a:extLst>
            </p:cNvPr>
            <p:cNvSpPr/>
            <p:nvPr/>
          </p:nvSpPr>
          <p:spPr>
            <a:xfrm>
              <a:off x="2404528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988DD553-00B8-5746-ADDF-BC24EA094784}"/>
                </a:ext>
              </a:extLst>
            </p:cNvPr>
            <p:cNvSpPr/>
            <p:nvPr/>
          </p:nvSpPr>
          <p:spPr>
            <a:xfrm>
              <a:off x="3231169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BE40031-4B4E-FF46-8B13-763FDD941F7E}"/>
                </a:ext>
              </a:extLst>
            </p:cNvPr>
            <p:cNvSpPr/>
            <p:nvPr/>
          </p:nvSpPr>
          <p:spPr>
            <a:xfrm>
              <a:off x="4062199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3C07B6EB-1687-1649-8704-1338FF430125}"/>
                </a:ext>
              </a:extLst>
            </p:cNvPr>
            <p:cNvSpPr/>
            <p:nvPr/>
          </p:nvSpPr>
          <p:spPr>
            <a:xfrm>
              <a:off x="5556579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28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A7C6E145-F53F-D544-8512-7C263447EA88}"/>
                </a:ext>
              </a:extLst>
            </p:cNvPr>
            <p:cNvSpPr/>
            <p:nvPr/>
          </p:nvSpPr>
          <p:spPr>
            <a:xfrm>
              <a:off x="6354587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29</a:t>
              </a: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1EA9983-A656-3C4F-8000-DC5A34B9AC1A}"/>
                </a:ext>
              </a:extLst>
            </p:cNvPr>
            <p:cNvSpPr/>
            <p:nvPr/>
          </p:nvSpPr>
          <p:spPr>
            <a:xfrm>
              <a:off x="7152349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30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14FE456-3715-2445-9080-AB78F2E4F905}"/>
                </a:ext>
              </a:extLst>
            </p:cNvPr>
            <p:cNvSpPr/>
            <p:nvPr/>
          </p:nvSpPr>
          <p:spPr>
            <a:xfrm>
              <a:off x="7971498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31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3AD79D69-AE18-584E-8B2C-4711B59E35AB}"/>
                </a:ext>
              </a:extLst>
            </p:cNvPr>
            <p:cNvSpPr txBox="1"/>
            <p:nvPr/>
          </p:nvSpPr>
          <p:spPr>
            <a:xfrm>
              <a:off x="4845264" y="296280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7E98364C-6A60-BB45-825B-3C54687EEBE3}"/>
                </a:ext>
              </a:extLst>
            </p:cNvPr>
            <p:cNvSpPr/>
            <p:nvPr/>
          </p:nvSpPr>
          <p:spPr>
            <a:xfrm>
              <a:off x="757404" y="4347482"/>
              <a:ext cx="7773619" cy="40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Programmable Interconnect for Data and Configuration</a:t>
              </a: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4332756A-3F37-6340-8D17-99084CE34DAE}"/>
                </a:ext>
              </a:extLst>
            </p:cNvPr>
            <p:cNvSpPr/>
            <p:nvPr/>
          </p:nvSpPr>
          <p:spPr>
            <a:xfrm>
              <a:off x="757404" y="3836263"/>
              <a:ext cx="7773619" cy="418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Distributed Address Generators</a:t>
              </a:r>
            </a:p>
          </p:txBody>
        </p:sp>
      </p:grpSp>
      <p:cxnSp>
        <p:nvCxnSpPr>
          <p:cNvPr id="522" name="Straight Arrow Connector 521">
            <a:extLst>
              <a:ext uri="{FF2B5EF4-FFF2-40B4-BE49-F238E27FC236}">
                <a16:creationId xmlns:a16="http://schemas.microsoft.com/office/drawing/2014/main" id="{27DA5A7B-86AE-B24D-8AC6-D816253EF431}"/>
              </a:ext>
            </a:extLst>
          </p:cNvPr>
          <p:cNvCxnSpPr/>
          <p:nvPr/>
        </p:nvCxnSpPr>
        <p:spPr>
          <a:xfrm>
            <a:off x="983673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id="{8F1D7E3B-209B-BB45-900E-DC69FD2DE0B8}"/>
              </a:ext>
            </a:extLst>
          </p:cNvPr>
          <p:cNvCxnSpPr/>
          <p:nvPr/>
        </p:nvCxnSpPr>
        <p:spPr>
          <a:xfrm>
            <a:off x="1849646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Arrow Connector 523">
            <a:extLst>
              <a:ext uri="{FF2B5EF4-FFF2-40B4-BE49-F238E27FC236}">
                <a16:creationId xmlns:a16="http://schemas.microsoft.com/office/drawing/2014/main" id="{E0933706-F13A-AB48-82DA-C7569913940E}"/>
              </a:ext>
            </a:extLst>
          </p:cNvPr>
          <p:cNvCxnSpPr/>
          <p:nvPr/>
        </p:nvCxnSpPr>
        <p:spPr>
          <a:xfrm>
            <a:off x="2614495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42CB4444-4A6D-F24B-BA7B-01E212B3F963}"/>
              </a:ext>
            </a:extLst>
          </p:cNvPr>
          <p:cNvCxnSpPr/>
          <p:nvPr/>
        </p:nvCxnSpPr>
        <p:spPr>
          <a:xfrm>
            <a:off x="3477620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3A059714-997C-AF4D-BC2C-0DBE31D08F5C}"/>
              </a:ext>
            </a:extLst>
          </p:cNvPr>
          <p:cNvCxnSpPr/>
          <p:nvPr/>
        </p:nvCxnSpPr>
        <p:spPr>
          <a:xfrm>
            <a:off x="4353564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3E989E22-7575-1044-9419-1B14B1631DB7}"/>
              </a:ext>
            </a:extLst>
          </p:cNvPr>
          <p:cNvCxnSpPr/>
          <p:nvPr/>
        </p:nvCxnSpPr>
        <p:spPr>
          <a:xfrm>
            <a:off x="5178234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D3184B3E-C9C7-A64D-BC47-69D045FFC68D}"/>
              </a:ext>
            </a:extLst>
          </p:cNvPr>
          <p:cNvCxnSpPr/>
          <p:nvPr/>
        </p:nvCxnSpPr>
        <p:spPr>
          <a:xfrm>
            <a:off x="6614130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E38DD224-B1EE-1042-8423-F808556CC1C9}"/>
              </a:ext>
            </a:extLst>
          </p:cNvPr>
          <p:cNvCxnSpPr/>
          <p:nvPr/>
        </p:nvCxnSpPr>
        <p:spPr>
          <a:xfrm>
            <a:off x="7433102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id="{E77ECC48-1BF4-0245-AC82-6BE56E47D23F}"/>
              </a:ext>
            </a:extLst>
          </p:cNvPr>
          <p:cNvCxnSpPr/>
          <p:nvPr/>
        </p:nvCxnSpPr>
        <p:spPr>
          <a:xfrm>
            <a:off x="8202224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F48C8B1A-8241-4546-A8CF-B671D046BC63}"/>
              </a:ext>
            </a:extLst>
          </p:cNvPr>
          <p:cNvSpPr txBox="1"/>
          <p:nvPr/>
        </p:nvSpPr>
        <p:spPr>
          <a:xfrm rot="16200000">
            <a:off x="-484712" y="4890006"/>
            <a:ext cx="162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Fast parallel reconfiguration</a:t>
            </a:r>
          </a:p>
        </p:txBody>
      </p:sp>
    </p:spTree>
    <p:extLst>
      <p:ext uri="{BB962C8B-B14F-4D97-AF65-F5344CB8AC3E}">
        <p14:creationId xmlns:p14="http://schemas.microsoft.com/office/powerpoint/2010/main" val="287457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Table 261">
            <a:extLst>
              <a:ext uri="{FF2B5EF4-FFF2-40B4-BE49-F238E27FC236}">
                <a16:creationId xmlns:a16="http://schemas.microsoft.com/office/drawing/2014/main" id="{96DBF5A5-01E8-754D-A0ED-74288FA5C3F9}"/>
              </a:ext>
            </a:extLst>
          </p:cNvPr>
          <p:cNvGraphicFramePr>
            <a:graphicFrameLocks noGrp="1"/>
          </p:cNvGraphicFramePr>
          <p:nvPr/>
        </p:nvGraphicFramePr>
        <p:xfrm>
          <a:off x="5398429" y="5403361"/>
          <a:ext cx="3291840" cy="1645920"/>
        </p:xfrm>
        <a:graphic>
          <a:graphicData uri="http://schemas.openxmlformats.org/drawingml/2006/table">
            <a:tbl>
              <a:tblPr firstRow="1" bandRow="1"/>
              <a:tblGrid>
                <a:gridCol w="822960">
                  <a:extLst>
                    <a:ext uri="{9D8B030D-6E8A-4147-A177-3AD203B41FA5}">
                      <a16:colId xmlns:a16="http://schemas.microsoft.com/office/drawing/2014/main" val="168824593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10765173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26901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058237618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93348"/>
                  </a:ext>
                </a:extLst>
              </a:tr>
              <a:tr h="82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969171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D875B9EF-65D4-EA46-B9D1-29BEF8EADC69}"/>
              </a:ext>
            </a:extLst>
          </p:cNvPr>
          <p:cNvGraphicFramePr>
            <a:graphicFrameLocks noGrp="1"/>
          </p:cNvGraphicFramePr>
          <p:nvPr/>
        </p:nvGraphicFramePr>
        <p:xfrm>
          <a:off x="639915" y="5401196"/>
          <a:ext cx="4842212" cy="1645920"/>
        </p:xfrm>
        <a:graphic>
          <a:graphicData uri="http://schemas.openxmlformats.org/drawingml/2006/table">
            <a:tbl>
              <a:tblPr firstRow="1" bandRow="1"/>
              <a:tblGrid>
                <a:gridCol w="822960">
                  <a:extLst>
                    <a:ext uri="{9D8B030D-6E8A-4147-A177-3AD203B41FA5}">
                      <a16:colId xmlns:a16="http://schemas.microsoft.com/office/drawing/2014/main" val="73754532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9638464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93855225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98898311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583868406"/>
                    </a:ext>
                  </a:extLst>
                </a:gridCol>
                <a:gridCol w="727412">
                  <a:extLst>
                    <a:ext uri="{9D8B030D-6E8A-4147-A177-3AD203B41FA5}">
                      <a16:colId xmlns:a16="http://schemas.microsoft.com/office/drawing/2014/main" val="2500577977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336617"/>
                  </a:ext>
                </a:extLst>
              </a:tr>
              <a:tr h="82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96917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086C8C-0A78-3E48-B898-8B5A4CD9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Buffer</a:t>
            </a:r>
          </a:p>
        </p:txBody>
      </p:sp>
      <p:sp>
        <p:nvSpPr>
          <p:cNvPr id="520" name="Content Placeholder 519">
            <a:extLst>
              <a:ext uri="{FF2B5EF4-FFF2-40B4-BE49-F238E27FC236}">
                <a16:creationId xmlns:a16="http://schemas.microsoft.com/office/drawing/2014/main" id="{E05DDDFF-81F6-774A-95BE-5E16685B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9318"/>
            <a:ext cx="7886700" cy="4777646"/>
          </a:xfrm>
        </p:spPr>
        <p:txBody>
          <a:bodyPr>
            <a:normAutofit/>
          </a:bodyPr>
          <a:lstStyle/>
          <a:p>
            <a:r>
              <a:rPr lang="en-US" sz="2400" dirty="0"/>
              <a:t>Highly banked global buffer provides configurable capacity and bandwidth for data and bitstream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21F30D4-8217-5B4F-9243-1D57C13D90AD}"/>
              </a:ext>
            </a:extLst>
          </p:cNvPr>
          <p:cNvSpPr txBox="1"/>
          <p:nvPr/>
        </p:nvSpPr>
        <p:spPr>
          <a:xfrm>
            <a:off x="4860481" y="571909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29CD38F-91D7-9941-B941-3DD81646CD87}"/>
              </a:ext>
            </a:extLst>
          </p:cNvPr>
          <p:cNvGrpSpPr/>
          <p:nvPr/>
        </p:nvGrpSpPr>
        <p:grpSpPr>
          <a:xfrm>
            <a:off x="3861814" y="5449190"/>
            <a:ext cx="4697702" cy="118686"/>
            <a:chOff x="7232344" y="4335553"/>
            <a:chExt cx="3143347" cy="118686"/>
          </a:xfrm>
        </p:grpSpPr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69AD275-F3E3-8845-96E2-C2F62A10A396}"/>
                </a:ext>
              </a:extLst>
            </p:cNvPr>
            <p:cNvCxnSpPr/>
            <p:nvPr/>
          </p:nvCxnSpPr>
          <p:spPr>
            <a:xfrm>
              <a:off x="7232344" y="4335553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1470326-872E-8B48-93F6-29CA7E844172}"/>
                </a:ext>
              </a:extLst>
            </p:cNvPr>
            <p:cNvCxnSpPr/>
            <p:nvPr/>
          </p:nvCxnSpPr>
          <p:spPr>
            <a:xfrm>
              <a:off x="7232344" y="4454239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0FCCB53A-A356-0D48-9563-B040F870BCB9}"/>
                </a:ext>
              </a:extLst>
            </p:cNvPr>
            <p:cNvCxnSpPr/>
            <p:nvPr/>
          </p:nvCxnSpPr>
          <p:spPr>
            <a:xfrm>
              <a:off x="7232344" y="4375115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B53C80-0BCC-FF46-A267-C4C7AA45CE96}"/>
                </a:ext>
              </a:extLst>
            </p:cNvPr>
            <p:cNvCxnSpPr/>
            <p:nvPr/>
          </p:nvCxnSpPr>
          <p:spPr>
            <a:xfrm>
              <a:off x="7232344" y="4414677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113D0601-233C-5441-A688-EE31AA8A2528}"/>
              </a:ext>
            </a:extLst>
          </p:cNvPr>
          <p:cNvGrpSpPr/>
          <p:nvPr/>
        </p:nvGrpSpPr>
        <p:grpSpPr>
          <a:xfrm>
            <a:off x="3781453" y="6269157"/>
            <a:ext cx="4766140" cy="118686"/>
            <a:chOff x="7220421" y="5155520"/>
            <a:chExt cx="3143347" cy="118686"/>
          </a:xfrm>
        </p:grpSpPr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386E969-0299-E246-9E79-DFE60549CBDC}"/>
                </a:ext>
              </a:extLst>
            </p:cNvPr>
            <p:cNvCxnSpPr/>
            <p:nvPr/>
          </p:nvCxnSpPr>
          <p:spPr>
            <a:xfrm>
              <a:off x="7220421" y="5155520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C2EAB8CB-C9D7-C443-8B09-67505A2CCFDC}"/>
                </a:ext>
              </a:extLst>
            </p:cNvPr>
            <p:cNvCxnSpPr/>
            <p:nvPr/>
          </p:nvCxnSpPr>
          <p:spPr>
            <a:xfrm>
              <a:off x="7220421" y="5274206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FD164FF-295F-FB49-A50B-DA4A0F16F57F}"/>
                </a:ext>
              </a:extLst>
            </p:cNvPr>
            <p:cNvCxnSpPr/>
            <p:nvPr/>
          </p:nvCxnSpPr>
          <p:spPr>
            <a:xfrm>
              <a:off x="7220421" y="5195082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A87E2A54-305B-164E-BA81-CBDBE0D3DCA6}"/>
                </a:ext>
              </a:extLst>
            </p:cNvPr>
            <p:cNvCxnSpPr/>
            <p:nvPr/>
          </p:nvCxnSpPr>
          <p:spPr>
            <a:xfrm>
              <a:off x="7220421" y="5234644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805B4D27-1E99-9243-9623-203F7A304CFA}"/>
              </a:ext>
            </a:extLst>
          </p:cNvPr>
          <p:cNvGrpSpPr/>
          <p:nvPr/>
        </p:nvGrpSpPr>
        <p:grpSpPr>
          <a:xfrm>
            <a:off x="6010477" y="4791030"/>
            <a:ext cx="2619485" cy="2069487"/>
            <a:chOff x="3081716" y="3835326"/>
            <a:chExt cx="2619485" cy="1887897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CD9C7CA2-6B55-D04F-9FBC-36878F2856BF}"/>
                </a:ext>
              </a:extLst>
            </p:cNvPr>
            <p:cNvGrpSpPr/>
            <p:nvPr/>
          </p:nvGrpSpPr>
          <p:grpSpPr>
            <a:xfrm rot="5400000">
              <a:off x="2207286" y="4709757"/>
              <a:ext cx="1887896" cy="139035"/>
              <a:chOff x="3447050" y="2038954"/>
              <a:chExt cx="4297680" cy="200532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810EF415-7E83-E544-826F-E319846314FA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B084984E-90A3-0745-AD77-90E3E1BAABCC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5B96EBC9-6970-8E4F-83DF-CC8E7AB3F441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220374A8-1067-324A-A731-116DF0E2BF5A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D3B61817-280A-DB46-A29D-7EB04F42BE06}"/>
                </a:ext>
              </a:extLst>
            </p:cNvPr>
            <p:cNvGrpSpPr/>
            <p:nvPr/>
          </p:nvGrpSpPr>
          <p:grpSpPr>
            <a:xfrm rot="5400000">
              <a:off x="3034102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9C44C0C1-A59A-9A41-85E1-78129485D2FA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5111933A-E210-7147-A5B4-895F2E1D55CA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92E7C8DB-120B-6742-BEE5-FA366E38D5B0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B0B7E52B-52C6-E247-AF1B-910C72FE7E7A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BBB6211-7264-6D48-9772-CDC7D5133D50}"/>
                </a:ext>
              </a:extLst>
            </p:cNvPr>
            <p:cNvGrpSpPr/>
            <p:nvPr/>
          </p:nvGrpSpPr>
          <p:grpSpPr>
            <a:xfrm rot="5400000">
              <a:off x="3860919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1F30262-67D1-4542-857E-FD5805625EB0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A7DB5C41-34C9-1B40-BA4A-994192C6C53F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FB6318BF-41CC-AF44-9363-E80301641C8B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5AFBE95F-FD61-BE44-8325-59772213FDE1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4644418A-777E-B24F-8AE3-5D0CDE02C245}"/>
                </a:ext>
              </a:extLst>
            </p:cNvPr>
            <p:cNvGrpSpPr/>
            <p:nvPr/>
          </p:nvGrpSpPr>
          <p:grpSpPr>
            <a:xfrm rot="5400000">
              <a:off x="4687736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15078556-1307-BE42-B4D8-2603A8E9887A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E06A16D7-FB66-EB4E-91CB-5D044D01E81A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B266CCB6-03C2-2842-B55E-69871BF2D070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533A5788-D71E-A844-A590-437BAD3818D7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CA970B5B-A88C-4749-B7FE-A13BC85AAFA3}"/>
              </a:ext>
            </a:extLst>
          </p:cNvPr>
          <p:cNvGrpSpPr/>
          <p:nvPr/>
        </p:nvGrpSpPr>
        <p:grpSpPr>
          <a:xfrm>
            <a:off x="1270511" y="4857949"/>
            <a:ext cx="2619485" cy="2069487"/>
            <a:chOff x="3081716" y="3835326"/>
            <a:chExt cx="2619485" cy="1887897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0A270687-3638-5840-B0E8-D46192FD0796}"/>
                </a:ext>
              </a:extLst>
            </p:cNvPr>
            <p:cNvGrpSpPr/>
            <p:nvPr/>
          </p:nvGrpSpPr>
          <p:grpSpPr>
            <a:xfrm rot="5400000">
              <a:off x="2207286" y="4709757"/>
              <a:ext cx="1887896" cy="139035"/>
              <a:chOff x="3447050" y="2038954"/>
              <a:chExt cx="4297680" cy="200532"/>
            </a:xfrm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247D8A38-0CCE-864C-A754-79225341981D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0BB7AD76-5E1F-5F42-A359-0196282F6315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1D5AE752-6226-DA4A-A54C-2ACA1FAEEF84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86971751-C9BE-8B4E-9D7E-F6FCC080EEB9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7D974EB9-B48B-3647-A95C-83E139A8CA22}"/>
                </a:ext>
              </a:extLst>
            </p:cNvPr>
            <p:cNvGrpSpPr/>
            <p:nvPr/>
          </p:nvGrpSpPr>
          <p:grpSpPr>
            <a:xfrm rot="5400000">
              <a:off x="3034102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7C73115D-D03E-CB4B-B050-A6DD485CCCCE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F15984D2-9687-F34B-84A8-A25D3F6A1648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399C3813-87C3-E841-8420-1A6F2509B84C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D93E5EC5-3012-BF48-AE58-E1F4C78AB947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78EF159B-8D9D-3B4E-ADDB-372E81953BB1}"/>
                </a:ext>
              </a:extLst>
            </p:cNvPr>
            <p:cNvGrpSpPr/>
            <p:nvPr/>
          </p:nvGrpSpPr>
          <p:grpSpPr>
            <a:xfrm rot="5400000">
              <a:off x="3860919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D9B37A5E-EDE8-9C4D-A8DB-ECE8D5AA2356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8CCD934D-DDE6-C64C-87D7-42505AA6E668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790275FE-D0E2-6A4F-B9E2-EC6A8B6CAFDE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6088800E-7FD9-BB4D-9C41-A481EE94A078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CB8087CE-44E4-1B46-A326-E83E59579130}"/>
                </a:ext>
              </a:extLst>
            </p:cNvPr>
            <p:cNvGrpSpPr/>
            <p:nvPr/>
          </p:nvGrpSpPr>
          <p:grpSpPr>
            <a:xfrm rot="5400000">
              <a:off x="4687736" y="4709756"/>
              <a:ext cx="1887896" cy="139035"/>
              <a:chOff x="3447050" y="2038954"/>
              <a:chExt cx="4297680" cy="200532"/>
            </a:xfrm>
          </p:grpSpPr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671BA0C6-90C1-7049-8EB1-4D94AF1C600F}"/>
                  </a:ext>
                </a:extLst>
              </p:cNvPr>
              <p:cNvCxnSpPr/>
              <p:nvPr/>
            </p:nvCxnSpPr>
            <p:spPr>
              <a:xfrm>
                <a:off x="3447050" y="2038954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C8DAC6C-D63E-3648-A157-863F3EAA957F}"/>
                  </a:ext>
                </a:extLst>
              </p:cNvPr>
              <p:cNvCxnSpPr/>
              <p:nvPr/>
            </p:nvCxnSpPr>
            <p:spPr>
              <a:xfrm>
                <a:off x="3447050" y="2239486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9F490E4-9D80-E840-A9F0-F5DB61230EF7}"/>
                  </a:ext>
                </a:extLst>
              </p:cNvPr>
              <p:cNvCxnSpPr/>
              <p:nvPr/>
            </p:nvCxnSpPr>
            <p:spPr>
              <a:xfrm>
                <a:off x="3447050" y="2105798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36DF0664-E796-E249-B7F6-E53B930559E9}"/>
                  </a:ext>
                </a:extLst>
              </p:cNvPr>
              <p:cNvCxnSpPr/>
              <p:nvPr/>
            </p:nvCxnSpPr>
            <p:spPr>
              <a:xfrm>
                <a:off x="3447050" y="2172642"/>
                <a:ext cx="429768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F64D58F-2145-084D-BF0A-A63747E1ED2F}"/>
              </a:ext>
            </a:extLst>
          </p:cNvPr>
          <p:cNvGrpSpPr/>
          <p:nvPr/>
        </p:nvGrpSpPr>
        <p:grpSpPr>
          <a:xfrm>
            <a:off x="654351" y="5416891"/>
            <a:ext cx="3238966" cy="175528"/>
            <a:chOff x="2477679" y="5123221"/>
            <a:chExt cx="3238966" cy="175528"/>
          </a:xfrm>
        </p:grpSpPr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380A3D6-7814-E04B-AF84-82826DAB536C}"/>
                </a:ext>
              </a:extLst>
            </p:cNvPr>
            <p:cNvCxnSpPr/>
            <p:nvPr/>
          </p:nvCxnSpPr>
          <p:spPr>
            <a:xfrm>
              <a:off x="2477679" y="5155520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E66BF188-B7FE-BF47-BBC9-88BBED1D375A}"/>
                </a:ext>
              </a:extLst>
            </p:cNvPr>
            <p:cNvCxnSpPr/>
            <p:nvPr/>
          </p:nvCxnSpPr>
          <p:spPr>
            <a:xfrm>
              <a:off x="2477679" y="5274206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CCFEAEA-FC70-DA4C-9EC1-3586BAB4950A}"/>
                </a:ext>
              </a:extLst>
            </p:cNvPr>
            <p:cNvCxnSpPr/>
            <p:nvPr/>
          </p:nvCxnSpPr>
          <p:spPr>
            <a:xfrm>
              <a:off x="2477679" y="5195082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3B608D5-E837-7742-81AC-8A4FF266BABE}"/>
                </a:ext>
              </a:extLst>
            </p:cNvPr>
            <p:cNvCxnSpPr/>
            <p:nvPr/>
          </p:nvCxnSpPr>
          <p:spPr>
            <a:xfrm>
              <a:off x="2477679" y="5234644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B6DFC676-9980-DE44-9AEE-02BA0105C486}"/>
                </a:ext>
              </a:extLst>
            </p:cNvPr>
            <p:cNvSpPr/>
            <p:nvPr/>
          </p:nvSpPr>
          <p:spPr>
            <a:xfrm>
              <a:off x="3894261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25ADB1F3-15BF-EE47-B25F-EEC5DEBEDDF0}"/>
                </a:ext>
              </a:extLst>
            </p:cNvPr>
            <p:cNvSpPr/>
            <p:nvPr/>
          </p:nvSpPr>
          <p:spPr>
            <a:xfrm>
              <a:off x="4720209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16924A5-12CD-504C-B57A-C93C7EE1D07F}"/>
                </a:ext>
              </a:extLst>
            </p:cNvPr>
            <p:cNvSpPr/>
            <p:nvPr/>
          </p:nvSpPr>
          <p:spPr>
            <a:xfrm>
              <a:off x="5546158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6D84B46B-588D-2B4F-A1A0-80C21A8F6BA9}"/>
                </a:ext>
              </a:extLst>
            </p:cNvPr>
            <p:cNvSpPr/>
            <p:nvPr/>
          </p:nvSpPr>
          <p:spPr>
            <a:xfrm>
              <a:off x="3066237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F8B5E889-175D-9847-AB64-543AEE5F8544}"/>
              </a:ext>
            </a:extLst>
          </p:cNvPr>
          <p:cNvGrpSpPr/>
          <p:nvPr/>
        </p:nvGrpSpPr>
        <p:grpSpPr>
          <a:xfrm>
            <a:off x="661503" y="6236858"/>
            <a:ext cx="3238966" cy="175528"/>
            <a:chOff x="2477679" y="5123221"/>
            <a:chExt cx="3238966" cy="175528"/>
          </a:xfrm>
        </p:grpSpPr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8100F701-CC7D-6546-90E0-7EE3117180DA}"/>
                </a:ext>
              </a:extLst>
            </p:cNvPr>
            <p:cNvCxnSpPr/>
            <p:nvPr/>
          </p:nvCxnSpPr>
          <p:spPr>
            <a:xfrm>
              <a:off x="2477679" y="5155520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7F448E9-5C1C-8B4B-9C4D-75CA4BD3E58D}"/>
                </a:ext>
              </a:extLst>
            </p:cNvPr>
            <p:cNvCxnSpPr/>
            <p:nvPr/>
          </p:nvCxnSpPr>
          <p:spPr>
            <a:xfrm>
              <a:off x="2477679" y="5274206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891D0987-A5F7-6444-ADC2-513A40031070}"/>
                </a:ext>
              </a:extLst>
            </p:cNvPr>
            <p:cNvCxnSpPr/>
            <p:nvPr/>
          </p:nvCxnSpPr>
          <p:spPr>
            <a:xfrm>
              <a:off x="2477679" y="5234644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B32355BC-0C1B-6E44-913D-7F68013B0CCC}"/>
                </a:ext>
              </a:extLst>
            </p:cNvPr>
            <p:cNvCxnSpPr/>
            <p:nvPr/>
          </p:nvCxnSpPr>
          <p:spPr>
            <a:xfrm>
              <a:off x="2477679" y="5195082"/>
              <a:ext cx="3143347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618730A-99F9-2440-B3EF-8DD76061CE10}"/>
                </a:ext>
              </a:extLst>
            </p:cNvPr>
            <p:cNvSpPr/>
            <p:nvPr/>
          </p:nvSpPr>
          <p:spPr>
            <a:xfrm>
              <a:off x="3066237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48E1B6B-F115-2A4E-A185-70FE091522CD}"/>
                </a:ext>
              </a:extLst>
            </p:cNvPr>
            <p:cNvSpPr/>
            <p:nvPr/>
          </p:nvSpPr>
          <p:spPr>
            <a:xfrm>
              <a:off x="3894261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31F3EE71-FCCD-5749-B855-6894490D2996}"/>
                </a:ext>
              </a:extLst>
            </p:cNvPr>
            <p:cNvSpPr/>
            <p:nvPr/>
          </p:nvSpPr>
          <p:spPr>
            <a:xfrm>
              <a:off x="4720209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886B7CC7-8B49-BC43-92A5-7BC8750C9179}"/>
                </a:ext>
              </a:extLst>
            </p:cNvPr>
            <p:cNvSpPr/>
            <p:nvPr/>
          </p:nvSpPr>
          <p:spPr>
            <a:xfrm>
              <a:off x="5546158" y="5123221"/>
              <a:ext cx="170487" cy="1755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FA628065-F30C-F546-BC71-979F6F322095}"/>
              </a:ext>
            </a:extLst>
          </p:cNvPr>
          <p:cNvSpPr/>
          <p:nvPr/>
        </p:nvSpPr>
        <p:spPr>
          <a:xfrm>
            <a:off x="6832750" y="5416891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077A7885-D802-3E4F-A40E-C1CA2AA94B5C}"/>
              </a:ext>
            </a:extLst>
          </p:cNvPr>
          <p:cNvSpPr/>
          <p:nvPr/>
        </p:nvSpPr>
        <p:spPr>
          <a:xfrm>
            <a:off x="7658698" y="5416891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433DEEB-72E6-604B-825A-122450FD3CA0}"/>
              </a:ext>
            </a:extLst>
          </p:cNvPr>
          <p:cNvSpPr/>
          <p:nvPr/>
        </p:nvSpPr>
        <p:spPr>
          <a:xfrm>
            <a:off x="8484647" y="5416891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C3743774-F96E-2F4D-B465-688B4ABC2930}"/>
              </a:ext>
            </a:extLst>
          </p:cNvPr>
          <p:cNvSpPr/>
          <p:nvPr/>
        </p:nvSpPr>
        <p:spPr>
          <a:xfrm>
            <a:off x="6004726" y="5416891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C98C546-24E0-CA4E-9C57-AACCB7791DF3}"/>
              </a:ext>
            </a:extLst>
          </p:cNvPr>
          <p:cNvSpPr/>
          <p:nvPr/>
        </p:nvSpPr>
        <p:spPr>
          <a:xfrm>
            <a:off x="6820827" y="6236858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CC2726E-A777-214B-9281-ED6262516DEE}"/>
              </a:ext>
            </a:extLst>
          </p:cNvPr>
          <p:cNvSpPr/>
          <p:nvPr/>
        </p:nvSpPr>
        <p:spPr>
          <a:xfrm>
            <a:off x="7646775" y="6236858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01624EBE-8C30-4148-B340-2FDDD701F2A9}"/>
              </a:ext>
            </a:extLst>
          </p:cNvPr>
          <p:cNvSpPr/>
          <p:nvPr/>
        </p:nvSpPr>
        <p:spPr>
          <a:xfrm>
            <a:off x="8472724" y="6236858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5A76690C-15B2-2642-9F6E-AEAB7F8AEB26}"/>
              </a:ext>
            </a:extLst>
          </p:cNvPr>
          <p:cNvSpPr/>
          <p:nvPr/>
        </p:nvSpPr>
        <p:spPr>
          <a:xfrm>
            <a:off x="5992803" y="6236858"/>
            <a:ext cx="170487" cy="1755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B82C4231-066C-DD40-B989-AF7962543E41}"/>
              </a:ext>
            </a:extLst>
          </p:cNvPr>
          <p:cNvGrpSpPr/>
          <p:nvPr/>
        </p:nvGrpSpPr>
        <p:grpSpPr>
          <a:xfrm>
            <a:off x="628650" y="2271964"/>
            <a:ext cx="8061619" cy="2879850"/>
            <a:chOff x="628650" y="2050284"/>
            <a:chExt cx="8061619" cy="2879850"/>
          </a:xfrm>
        </p:grpSpPr>
        <p:sp>
          <p:nvSpPr>
            <p:cNvPr id="259" name="Rounded Rectangle 258">
              <a:extLst>
                <a:ext uri="{FF2B5EF4-FFF2-40B4-BE49-F238E27FC236}">
                  <a16:creationId xmlns:a16="http://schemas.microsoft.com/office/drawing/2014/main" id="{ACA385FD-ABB2-774E-9F44-07AB0DFEDFD9}"/>
                </a:ext>
              </a:extLst>
            </p:cNvPr>
            <p:cNvSpPr/>
            <p:nvPr/>
          </p:nvSpPr>
          <p:spPr>
            <a:xfrm>
              <a:off x="628650" y="2050284"/>
              <a:ext cx="8061619" cy="2879850"/>
            </a:xfrm>
            <a:prstGeom prst="roundRect">
              <a:avLst>
                <a:gd name="adj" fmla="val 5381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2E7512A1-7837-5A46-8BBB-65D916E77A4C}"/>
                </a:ext>
              </a:extLst>
            </p:cNvPr>
            <p:cNvSpPr txBox="1"/>
            <p:nvPr/>
          </p:nvSpPr>
          <p:spPr>
            <a:xfrm>
              <a:off x="840983" y="3243872"/>
              <a:ext cx="4211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64b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AE3DAAEE-A974-914F-9327-05DCB002FA71}"/>
                </a:ext>
              </a:extLst>
            </p:cNvPr>
            <p:cNvSpPr/>
            <p:nvPr/>
          </p:nvSpPr>
          <p:spPr>
            <a:xfrm>
              <a:off x="785897" y="2168704"/>
              <a:ext cx="544187" cy="13704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D20D175-4E70-0E44-870B-5BE5076E0F97}"/>
                </a:ext>
              </a:extLst>
            </p:cNvPr>
            <p:cNvSpPr/>
            <p:nvPr/>
          </p:nvSpPr>
          <p:spPr>
            <a:xfrm>
              <a:off x="1577888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79A75A00-7FBB-494B-8EBC-D4F56E7D3699}"/>
                </a:ext>
              </a:extLst>
            </p:cNvPr>
            <p:cNvSpPr/>
            <p:nvPr/>
          </p:nvSpPr>
          <p:spPr>
            <a:xfrm>
              <a:off x="2404528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988DD553-00B8-5746-ADDF-BC24EA094784}"/>
                </a:ext>
              </a:extLst>
            </p:cNvPr>
            <p:cNvSpPr/>
            <p:nvPr/>
          </p:nvSpPr>
          <p:spPr>
            <a:xfrm>
              <a:off x="3231169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BE40031-4B4E-FF46-8B13-763FDD941F7E}"/>
                </a:ext>
              </a:extLst>
            </p:cNvPr>
            <p:cNvSpPr/>
            <p:nvPr/>
          </p:nvSpPr>
          <p:spPr>
            <a:xfrm>
              <a:off x="4062199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3C07B6EB-1687-1649-8704-1338FF430125}"/>
                </a:ext>
              </a:extLst>
            </p:cNvPr>
            <p:cNvSpPr/>
            <p:nvPr/>
          </p:nvSpPr>
          <p:spPr>
            <a:xfrm>
              <a:off x="5556579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28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A7C6E145-F53F-D544-8512-7C263447EA88}"/>
                </a:ext>
              </a:extLst>
            </p:cNvPr>
            <p:cNvSpPr/>
            <p:nvPr/>
          </p:nvSpPr>
          <p:spPr>
            <a:xfrm>
              <a:off x="6354587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29</a:t>
              </a: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1EA9983-A656-3C4F-8000-DC5A34B9AC1A}"/>
                </a:ext>
              </a:extLst>
            </p:cNvPr>
            <p:cNvSpPr/>
            <p:nvPr/>
          </p:nvSpPr>
          <p:spPr>
            <a:xfrm>
              <a:off x="7152349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30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14FE456-3715-2445-9080-AB78F2E4F905}"/>
                </a:ext>
              </a:extLst>
            </p:cNvPr>
            <p:cNvSpPr/>
            <p:nvPr/>
          </p:nvSpPr>
          <p:spPr>
            <a:xfrm>
              <a:off x="7971498" y="2168704"/>
              <a:ext cx="544187" cy="13704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31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3AD79D69-AE18-584E-8B2C-4711B59E35AB}"/>
                </a:ext>
              </a:extLst>
            </p:cNvPr>
            <p:cNvSpPr txBox="1"/>
            <p:nvPr/>
          </p:nvSpPr>
          <p:spPr>
            <a:xfrm>
              <a:off x="4845264" y="296280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7E98364C-6A60-BB45-825B-3C54687EEBE3}"/>
                </a:ext>
              </a:extLst>
            </p:cNvPr>
            <p:cNvSpPr/>
            <p:nvPr/>
          </p:nvSpPr>
          <p:spPr>
            <a:xfrm>
              <a:off x="757404" y="4347482"/>
              <a:ext cx="7773619" cy="40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Programmable Interconnect for Data and Configuration</a:t>
              </a: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4332756A-3F37-6340-8D17-99084CE34DAE}"/>
                </a:ext>
              </a:extLst>
            </p:cNvPr>
            <p:cNvSpPr/>
            <p:nvPr/>
          </p:nvSpPr>
          <p:spPr>
            <a:xfrm>
              <a:off x="757404" y="3836263"/>
              <a:ext cx="7773619" cy="418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Distributed Address Generators</a:t>
              </a:r>
            </a:p>
          </p:txBody>
        </p:sp>
      </p:grpSp>
      <p:cxnSp>
        <p:nvCxnSpPr>
          <p:cNvPr id="522" name="Straight Arrow Connector 521">
            <a:extLst>
              <a:ext uri="{FF2B5EF4-FFF2-40B4-BE49-F238E27FC236}">
                <a16:creationId xmlns:a16="http://schemas.microsoft.com/office/drawing/2014/main" id="{27DA5A7B-86AE-B24D-8AC6-D816253EF431}"/>
              </a:ext>
            </a:extLst>
          </p:cNvPr>
          <p:cNvCxnSpPr/>
          <p:nvPr/>
        </p:nvCxnSpPr>
        <p:spPr>
          <a:xfrm>
            <a:off x="983673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Arrow Connector 522">
            <a:extLst>
              <a:ext uri="{FF2B5EF4-FFF2-40B4-BE49-F238E27FC236}">
                <a16:creationId xmlns:a16="http://schemas.microsoft.com/office/drawing/2014/main" id="{8F1D7E3B-209B-BB45-900E-DC69FD2DE0B8}"/>
              </a:ext>
            </a:extLst>
          </p:cNvPr>
          <p:cNvCxnSpPr/>
          <p:nvPr/>
        </p:nvCxnSpPr>
        <p:spPr>
          <a:xfrm>
            <a:off x="1849646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Arrow Connector 523">
            <a:extLst>
              <a:ext uri="{FF2B5EF4-FFF2-40B4-BE49-F238E27FC236}">
                <a16:creationId xmlns:a16="http://schemas.microsoft.com/office/drawing/2014/main" id="{E0933706-F13A-AB48-82DA-C7569913940E}"/>
              </a:ext>
            </a:extLst>
          </p:cNvPr>
          <p:cNvCxnSpPr/>
          <p:nvPr/>
        </p:nvCxnSpPr>
        <p:spPr>
          <a:xfrm>
            <a:off x="2614495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42CB4444-4A6D-F24B-BA7B-01E212B3F963}"/>
              </a:ext>
            </a:extLst>
          </p:cNvPr>
          <p:cNvCxnSpPr/>
          <p:nvPr/>
        </p:nvCxnSpPr>
        <p:spPr>
          <a:xfrm>
            <a:off x="3477620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3A059714-997C-AF4D-BC2C-0DBE31D08F5C}"/>
              </a:ext>
            </a:extLst>
          </p:cNvPr>
          <p:cNvCxnSpPr/>
          <p:nvPr/>
        </p:nvCxnSpPr>
        <p:spPr>
          <a:xfrm>
            <a:off x="4353564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3E989E22-7575-1044-9419-1B14B1631DB7}"/>
              </a:ext>
            </a:extLst>
          </p:cNvPr>
          <p:cNvCxnSpPr/>
          <p:nvPr/>
        </p:nvCxnSpPr>
        <p:spPr>
          <a:xfrm>
            <a:off x="5178234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D3184B3E-C9C7-A64D-BC47-69D045FFC68D}"/>
              </a:ext>
            </a:extLst>
          </p:cNvPr>
          <p:cNvCxnSpPr/>
          <p:nvPr/>
        </p:nvCxnSpPr>
        <p:spPr>
          <a:xfrm>
            <a:off x="6614130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E38DD224-B1EE-1042-8423-F808556CC1C9}"/>
              </a:ext>
            </a:extLst>
          </p:cNvPr>
          <p:cNvCxnSpPr/>
          <p:nvPr/>
        </p:nvCxnSpPr>
        <p:spPr>
          <a:xfrm>
            <a:off x="7433102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id="{E77ECC48-1BF4-0245-AC82-6BE56E47D23F}"/>
              </a:ext>
            </a:extLst>
          </p:cNvPr>
          <p:cNvCxnSpPr/>
          <p:nvPr/>
        </p:nvCxnSpPr>
        <p:spPr>
          <a:xfrm>
            <a:off x="8202224" y="5151814"/>
            <a:ext cx="0" cy="2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F48C8B1A-8241-4546-A8CF-B671D046BC63}"/>
              </a:ext>
            </a:extLst>
          </p:cNvPr>
          <p:cNvSpPr txBox="1"/>
          <p:nvPr/>
        </p:nvSpPr>
        <p:spPr>
          <a:xfrm rot="16200000">
            <a:off x="-484712" y="4890006"/>
            <a:ext cx="162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Fast parallel reconfiguration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EE3C645-293C-684E-AF24-FAFE0691197A}"/>
              </a:ext>
            </a:extLst>
          </p:cNvPr>
          <p:cNvSpPr txBox="1"/>
          <p:nvPr/>
        </p:nvSpPr>
        <p:spPr>
          <a:xfrm>
            <a:off x="5262812" y="2342417"/>
            <a:ext cx="1753556" cy="1554480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solidFill>
              <a:sysClr val="windowText" lastClr="000000">
                <a:lumMod val="85000"/>
                <a:lumOff val="15000"/>
              </a:sys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9547F36-DF02-3B4B-82AA-4BCD7E450C28}"/>
              </a:ext>
            </a:extLst>
          </p:cNvPr>
          <p:cNvSpPr txBox="1"/>
          <p:nvPr/>
        </p:nvSpPr>
        <p:spPr>
          <a:xfrm>
            <a:off x="2314427" y="2341583"/>
            <a:ext cx="2805392" cy="1554480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Weights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D53C5F7-309E-564A-A250-8E7DF1FAB244}"/>
              </a:ext>
            </a:extLst>
          </p:cNvPr>
          <p:cNvSpPr txBox="1"/>
          <p:nvPr/>
        </p:nvSpPr>
        <p:spPr>
          <a:xfrm>
            <a:off x="681898" y="2347310"/>
            <a:ext cx="1509916" cy="1554480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Config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7E6BEFB-F544-944F-A8A2-7314625F2343}"/>
              </a:ext>
            </a:extLst>
          </p:cNvPr>
          <p:cNvSpPr txBox="1"/>
          <p:nvPr/>
        </p:nvSpPr>
        <p:spPr>
          <a:xfrm>
            <a:off x="7102160" y="2336941"/>
            <a:ext cx="1517189" cy="1554480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solidFill>
              <a:sysClr val="windowText" lastClr="000000">
                <a:lumMod val="85000"/>
                <a:lumOff val="15000"/>
              </a:sys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Psums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774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B2EB-A690-3B46-82A2-9583FC12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Interconnect and Canal</a:t>
            </a:r>
            <a:br>
              <a:rPr lang="en-US" dirty="0"/>
            </a:br>
            <a:r>
              <a:rPr lang="en-US" sz="2400" dirty="0" err="1"/>
              <a:t>Keyi</a:t>
            </a:r>
            <a:r>
              <a:rPr lang="en-US" sz="2400" dirty="0"/>
              <a:t> Zhang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A55C337-97DD-284A-93FA-0F700D319DEB}"/>
              </a:ext>
            </a:extLst>
          </p:cNvPr>
          <p:cNvSpPr/>
          <p:nvPr/>
        </p:nvSpPr>
        <p:spPr>
          <a:xfrm>
            <a:off x="628650" y="1900313"/>
            <a:ext cx="4370832" cy="4641104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0402AC6-7E57-404C-93AB-87819B6E32BD}"/>
              </a:ext>
            </a:extLst>
          </p:cNvPr>
          <p:cNvSpPr/>
          <p:nvPr/>
        </p:nvSpPr>
        <p:spPr>
          <a:xfrm>
            <a:off x="843481" y="2384014"/>
            <a:ext cx="2031660" cy="2029968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rapezoid 94">
            <a:extLst>
              <a:ext uri="{FF2B5EF4-FFF2-40B4-BE49-F238E27FC236}">
                <a16:creationId xmlns:a16="http://schemas.microsoft.com/office/drawing/2014/main" id="{8E21238D-E5CA-574D-9F2C-18C5FDDCC590}"/>
              </a:ext>
            </a:extLst>
          </p:cNvPr>
          <p:cNvSpPr/>
          <p:nvPr/>
        </p:nvSpPr>
        <p:spPr>
          <a:xfrm rot="16200000">
            <a:off x="3002912" y="2779330"/>
            <a:ext cx="1105548" cy="449663"/>
          </a:xfrm>
          <a:prstGeom prst="trapezoid">
            <a:avLst>
              <a:gd name="adj" fmla="val 40728"/>
            </a:avLst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CB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E722256-48F4-2A4F-90E4-8BAB67CBE114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2875141" y="3004160"/>
            <a:ext cx="455715" cy="2"/>
          </a:xfrm>
          <a:prstGeom prst="line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 w="lg" len="lg"/>
            <a:tailEnd type="none" w="med" len="med"/>
          </a:ln>
          <a:effectLst/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112448BB-058F-D34E-B11F-1558D2487951}"/>
              </a:ext>
            </a:extLst>
          </p:cNvPr>
          <p:cNvSpPr/>
          <p:nvPr/>
        </p:nvSpPr>
        <p:spPr>
          <a:xfrm>
            <a:off x="3446975" y="3842779"/>
            <a:ext cx="217424" cy="219628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1437486-D498-7344-9478-9F78DCEDF3B7}"/>
              </a:ext>
            </a:extLst>
          </p:cNvPr>
          <p:cNvCxnSpPr>
            <a:cxnSpLocks/>
            <a:stCxn id="97" idx="0"/>
            <a:endCxn id="95" idx="1"/>
          </p:cNvCxnSpPr>
          <p:nvPr/>
        </p:nvCxnSpPr>
        <p:spPr>
          <a:xfrm flipV="1">
            <a:off x="3555687" y="3465367"/>
            <a:ext cx="0" cy="37741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665FA5C-62A5-EA4A-A9E3-AF02691BE8FB}"/>
              </a:ext>
            </a:extLst>
          </p:cNvPr>
          <p:cNvSpPr txBox="1"/>
          <p:nvPr/>
        </p:nvSpPr>
        <p:spPr>
          <a:xfrm>
            <a:off x="5328753" y="1459252"/>
            <a:ext cx="3722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prstClr val="black"/>
                </a:solidFill>
              </a:rPr>
              <a:t>Connection box (CB)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0" dirty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vertical and horizontal 16 bit tracks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 driven up/left, 5 driven down/right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1C88CAA-F1B9-5B46-B6E4-153276F788B7}"/>
              </a:ext>
            </a:extLst>
          </p:cNvPr>
          <p:cNvSpPr txBox="1"/>
          <p:nvPr/>
        </p:nvSpPr>
        <p:spPr>
          <a:xfrm>
            <a:off x="2415825" y="2002242"/>
            <a:ext cx="165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10-to-1 mux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715080-8312-624C-B4F9-43E6F7D5E426}"/>
              </a:ext>
            </a:extLst>
          </p:cNvPr>
          <p:cNvSpPr txBox="1"/>
          <p:nvPr/>
        </p:nvSpPr>
        <p:spPr>
          <a:xfrm>
            <a:off x="2997921" y="261341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DC66-8179-1049-B110-29AC8F263893}"/>
              </a:ext>
            </a:extLst>
          </p:cNvPr>
          <p:cNvSpPr txBox="1"/>
          <p:nvPr/>
        </p:nvSpPr>
        <p:spPr>
          <a:xfrm>
            <a:off x="1079787" y="45106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1EC5FF7-B259-E347-8ECD-F2259198D750}"/>
              </a:ext>
            </a:extLst>
          </p:cNvPr>
          <p:cNvGrpSpPr/>
          <p:nvPr/>
        </p:nvGrpSpPr>
        <p:grpSpPr>
          <a:xfrm>
            <a:off x="3946037" y="1690689"/>
            <a:ext cx="808853" cy="2766999"/>
            <a:chOff x="7451643" y="1504107"/>
            <a:chExt cx="808853" cy="2509732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F3150B9-6EBE-D24A-9C36-0BE142BC7F81}"/>
                </a:ext>
              </a:extLst>
            </p:cNvPr>
            <p:cNvCxnSpPr/>
            <p:nvPr/>
          </p:nvCxnSpPr>
          <p:spPr>
            <a:xfrm rot="5400000">
              <a:off x="6803416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1043F66-A933-9F40-9F3D-53E5B05A33E1}"/>
                </a:ext>
              </a:extLst>
            </p:cNvPr>
            <p:cNvCxnSpPr/>
            <p:nvPr/>
          </p:nvCxnSpPr>
          <p:spPr>
            <a:xfrm rot="5400000">
              <a:off x="6196777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920AC07-20D3-0442-90F9-CE520EB3F18D}"/>
                </a:ext>
              </a:extLst>
            </p:cNvPr>
            <p:cNvCxnSpPr/>
            <p:nvPr/>
          </p:nvCxnSpPr>
          <p:spPr>
            <a:xfrm rot="5400000">
              <a:off x="6601203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834A6BD-DA25-7D4B-BACB-8B0FE08C57F9}"/>
                </a:ext>
              </a:extLst>
            </p:cNvPr>
            <p:cNvCxnSpPr/>
            <p:nvPr/>
          </p:nvCxnSpPr>
          <p:spPr>
            <a:xfrm rot="5400000">
              <a:off x="639899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71B4355-24E0-2D4B-BD9C-BF58718B0A15}"/>
                </a:ext>
              </a:extLst>
            </p:cNvPr>
            <p:cNvCxnSpPr/>
            <p:nvPr/>
          </p:nvCxnSpPr>
          <p:spPr>
            <a:xfrm rot="5400000">
              <a:off x="700563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B84CDDF-A1BF-3443-934D-94F18D17A783}"/>
              </a:ext>
            </a:extLst>
          </p:cNvPr>
          <p:cNvGrpSpPr/>
          <p:nvPr/>
        </p:nvGrpSpPr>
        <p:grpSpPr>
          <a:xfrm>
            <a:off x="3946037" y="4265909"/>
            <a:ext cx="808853" cy="2509732"/>
            <a:chOff x="7463112" y="1526872"/>
            <a:chExt cx="808853" cy="480492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768E001-A89C-E64E-BF05-F97E670B0C0C}"/>
                </a:ext>
              </a:extLst>
            </p:cNvPr>
            <p:cNvCxnSpPr/>
            <p:nvPr/>
          </p:nvCxnSpPr>
          <p:spPr>
            <a:xfrm rot="5400000">
              <a:off x="5667291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4EFB785-BF94-5B44-A796-3A4293205108}"/>
                </a:ext>
              </a:extLst>
            </p:cNvPr>
            <p:cNvCxnSpPr/>
            <p:nvPr/>
          </p:nvCxnSpPr>
          <p:spPr>
            <a:xfrm rot="5400000">
              <a:off x="5060652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CF09D7-DC66-7D40-BFF6-34DFA14496EB}"/>
                </a:ext>
              </a:extLst>
            </p:cNvPr>
            <p:cNvCxnSpPr/>
            <p:nvPr/>
          </p:nvCxnSpPr>
          <p:spPr>
            <a:xfrm rot="5400000">
              <a:off x="5465078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BC02A90-88F2-4844-B506-4FE7A96862D2}"/>
                </a:ext>
              </a:extLst>
            </p:cNvPr>
            <p:cNvCxnSpPr/>
            <p:nvPr/>
          </p:nvCxnSpPr>
          <p:spPr>
            <a:xfrm rot="5400000">
              <a:off x="526286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DD713F3-8A16-9545-8447-BEC621314290}"/>
                </a:ext>
              </a:extLst>
            </p:cNvPr>
            <p:cNvCxnSpPr/>
            <p:nvPr/>
          </p:nvCxnSpPr>
          <p:spPr>
            <a:xfrm rot="5400000">
              <a:off x="586950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7344CF1-9306-9C49-8179-016F914EE370}"/>
              </a:ext>
            </a:extLst>
          </p:cNvPr>
          <p:cNvGrpSpPr/>
          <p:nvPr/>
        </p:nvGrpSpPr>
        <p:grpSpPr>
          <a:xfrm flipV="1">
            <a:off x="4045813" y="3745882"/>
            <a:ext cx="808853" cy="3029759"/>
            <a:chOff x="7451643" y="1504107"/>
            <a:chExt cx="808853" cy="2509732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99ED05B-3ABA-0F41-9877-8CD1BE950865}"/>
                </a:ext>
              </a:extLst>
            </p:cNvPr>
            <p:cNvCxnSpPr/>
            <p:nvPr/>
          </p:nvCxnSpPr>
          <p:spPr>
            <a:xfrm rot="5400000">
              <a:off x="6803416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35565D-B23D-7841-9253-18A7F03DDC57}"/>
                </a:ext>
              </a:extLst>
            </p:cNvPr>
            <p:cNvCxnSpPr/>
            <p:nvPr/>
          </p:nvCxnSpPr>
          <p:spPr>
            <a:xfrm rot="5400000">
              <a:off x="6196777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D57323-1954-E641-AFBD-A1C75D7E787F}"/>
                </a:ext>
              </a:extLst>
            </p:cNvPr>
            <p:cNvCxnSpPr/>
            <p:nvPr/>
          </p:nvCxnSpPr>
          <p:spPr>
            <a:xfrm rot="5400000">
              <a:off x="6601203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5B7F45D-D417-1944-BD3D-166C54323968}"/>
                </a:ext>
              </a:extLst>
            </p:cNvPr>
            <p:cNvCxnSpPr/>
            <p:nvPr/>
          </p:nvCxnSpPr>
          <p:spPr>
            <a:xfrm rot="5400000">
              <a:off x="639899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5DD75D0-AFD4-7F41-AB00-CCE53D1F98CE}"/>
                </a:ext>
              </a:extLst>
            </p:cNvPr>
            <p:cNvCxnSpPr/>
            <p:nvPr/>
          </p:nvCxnSpPr>
          <p:spPr>
            <a:xfrm rot="5400000">
              <a:off x="700563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57ACC49-0AB7-3041-B67D-7FA1D797620B}"/>
              </a:ext>
            </a:extLst>
          </p:cNvPr>
          <p:cNvGrpSpPr/>
          <p:nvPr/>
        </p:nvGrpSpPr>
        <p:grpSpPr>
          <a:xfrm flipV="1">
            <a:off x="4045813" y="1690689"/>
            <a:ext cx="808853" cy="2267051"/>
            <a:chOff x="7463112" y="1526872"/>
            <a:chExt cx="808853" cy="480492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CEFD6F6-B627-7E45-993D-80F39A074F72}"/>
                </a:ext>
              </a:extLst>
            </p:cNvPr>
            <p:cNvCxnSpPr/>
            <p:nvPr/>
          </p:nvCxnSpPr>
          <p:spPr>
            <a:xfrm rot="5400000">
              <a:off x="5667291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402C66-B540-9946-9AFB-436D5B289C8B}"/>
                </a:ext>
              </a:extLst>
            </p:cNvPr>
            <p:cNvCxnSpPr/>
            <p:nvPr/>
          </p:nvCxnSpPr>
          <p:spPr>
            <a:xfrm rot="5400000">
              <a:off x="5060652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6CED4E7-7CF5-7746-875D-7A2D2E639DC4}"/>
                </a:ext>
              </a:extLst>
            </p:cNvPr>
            <p:cNvCxnSpPr/>
            <p:nvPr/>
          </p:nvCxnSpPr>
          <p:spPr>
            <a:xfrm rot="5400000">
              <a:off x="5465078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53B5030-5462-8841-BC82-CE4895E3E441}"/>
                </a:ext>
              </a:extLst>
            </p:cNvPr>
            <p:cNvCxnSpPr/>
            <p:nvPr/>
          </p:nvCxnSpPr>
          <p:spPr>
            <a:xfrm rot="5400000">
              <a:off x="526286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A8E9D73-6550-3142-ACA7-47F88E9698D2}"/>
                </a:ext>
              </a:extLst>
            </p:cNvPr>
            <p:cNvCxnSpPr/>
            <p:nvPr/>
          </p:nvCxnSpPr>
          <p:spPr>
            <a:xfrm rot="5400000">
              <a:off x="586950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D6F22F2-7D6B-2B47-93EE-32840B4657F6}"/>
              </a:ext>
            </a:extLst>
          </p:cNvPr>
          <p:cNvGrpSpPr/>
          <p:nvPr/>
        </p:nvGrpSpPr>
        <p:grpSpPr>
          <a:xfrm>
            <a:off x="3775068" y="2548944"/>
            <a:ext cx="1079598" cy="917048"/>
            <a:chOff x="7280674" y="2045837"/>
            <a:chExt cx="1079598" cy="917048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003F3DA-D78F-8246-8A98-ED385AE77FD5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147731"/>
              <a:ext cx="979822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212596-3E67-5149-B3C8-60F21EBF88DF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351519"/>
              <a:ext cx="77760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73A41E-0A2D-4040-9F78-3671ACC7F0AE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555307"/>
              <a:ext cx="575395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AB47BA0-8DE5-074D-B8E4-6AD3E6CFD56E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860989"/>
              <a:ext cx="270745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6FA065F-02AB-F441-926C-6A21AD4E4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0674" y="2758973"/>
              <a:ext cx="373182" cy="122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3F36FBE-717E-FD48-BDC4-C99A8EF068CE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453413"/>
              <a:ext cx="675171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B2284B6-4CB6-0F47-A463-9196F7BF2305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657201"/>
              <a:ext cx="47295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56E2326-103E-8D42-BFF5-F6D610968771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962885"/>
              <a:ext cx="17096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2121C61-F9C0-7D42-9B8A-BB4ECD22A91A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249625"/>
              <a:ext cx="877384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1FF173B-054C-1F4A-82C9-B1FA6350CCA0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045837"/>
              <a:ext cx="1079598" cy="2135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CA4526B5-47D3-AE47-945D-3DA3A0B39B19}"/>
              </a:ext>
            </a:extLst>
          </p:cNvPr>
          <p:cNvSpPr txBox="1"/>
          <p:nvPr/>
        </p:nvSpPr>
        <p:spPr>
          <a:xfrm>
            <a:off x="5328753" y="5150017"/>
            <a:ext cx="3093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Similar 1 bit CBs for 1 bit inputs from 10 horizontal and vertical 1 bit tracks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7401A7C-B8F5-414F-A011-AB2D736D199C}"/>
              </a:ext>
            </a:extLst>
          </p:cNvPr>
          <p:cNvGrpSpPr/>
          <p:nvPr/>
        </p:nvGrpSpPr>
        <p:grpSpPr>
          <a:xfrm rot="16200000" flipH="1">
            <a:off x="2290098" y="3459102"/>
            <a:ext cx="1079598" cy="4827686"/>
            <a:chOff x="7280674" y="1504106"/>
            <a:chExt cx="1079598" cy="4827686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E526744-5BD1-BE42-9F6F-3DD1A3C7EFCD}"/>
                </a:ext>
              </a:extLst>
            </p:cNvPr>
            <p:cNvGrpSpPr/>
            <p:nvPr/>
          </p:nvGrpSpPr>
          <p:grpSpPr>
            <a:xfrm>
              <a:off x="7451643" y="1504107"/>
              <a:ext cx="808853" cy="4827685"/>
              <a:chOff x="7451643" y="1504107"/>
              <a:chExt cx="808853" cy="4827685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B0A62AD-06E8-624A-BE1E-28EC7BF74193}"/>
                  </a:ext>
                </a:extLst>
              </p:cNvPr>
              <p:cNvGrpSpPr/>
              <p:nvPr/>
            </p:nvGrpSpPr>
            <p:grpSpPr>
              <a:xfrm>
                <a:off x="7451643" y="1504107"/>
                <a:ext cx="808853" cy="2509732"/>
                <a:chOff x="7451643" y="1504107"/>
                <a:chExt cx="808853" cy="2509732"/>
              </a:xfrm>
            </p:grpSpPr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A132140-DE79-774A-8707-1A5D8D7D7729}"/>
                    </a:ext>
                  </a:extLst>
                </p:cNvPr>
                <p:cNvCxnSpPr/>
                <p:nvPr/>
              </p:nvCxnSpPr>
              <p:spPr>
                <a:xfrm rot="5400000">
                  <a:off x="6803416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3BE1EB2-5C45-7647-A2DD-F70567DBB30F}"/>
                    </a:ext>
                  </a:extLst>
                </p:cNvPr>
                <p:cNvCxnSpPr/>
                <p:nvPr/>
              </p:nvCxnSpPr>
              <p:spPr>
                <a:xfrm rot="5400000">
                  <a:off x="6196777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51892931-1526-2D46-9342-96C590636D8B}"/>
                    </a:ext>
                  </a:extLst>
                </p:cNvPr>
                <p:cNvCxnSpPr/>
                <p:nvPr/>
              </p:nvCxnSpPr>
              <p:spPr>
                <a:xfrm rot="5400000">
                  <a:off x="6601203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5AAB73A-02D5-4A40-B58B-A4E18761A8D3}"/>
                    </a:ext>
                  </a:extLst>
                </p:cNvPr>
                <p:cNvCxnSpPr/>
                <p:nvPr/>
              </p:nvCxnSpPr>
              <p:spPr>
                <a:xfrm rot="5400000">
                  <a:off x="639899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F88AA582-15F9-754F-A192-1ED02C2513E8}"/>
                    </a:ext>
                  </a:extLst>
                </p:cNvPr>
                <p:cNvCxnSpPr/>
                <p:nvPr/>
              </p:nvCxnSpPr>
              <p:spPr>
                <a:xfrm rot="5400000">
                  <a:off x="700563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18013965-FAEC-9040-9761-C5EB699FB1D9}"/>
                  </a:ext>
                </a:extLst>
              </p:cNvPr>
              <p:cNvGrpSpPr/>
              <p:nvPr/>
            </p:nvGrpSpPr>
            <p:grpSpPr>
              <a:xfrm>
                <a:off x="7451643" y="3822060"/>
                <a:ext cx="808853" cy="2509732"/>
                <a:chOff x="7463112" y="1526872"/>
                <a:chExt cx="808853" cy="4804920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128B72A1-A47D-FB42-B1D9-B400C7C8D37F}"/>
                    </a:ext>
                  </a:extLst>
                </p:cNvPr>
                <p:cNvCxnSpPr/>
                <p:nvPr/>
              </p:nvCxnSpPr>
              <p:spPr>
                <a:xfrm rot="5400000">
                  <a:off x="5667291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9236548-6128-F84E-8CEA-75CFD0C76F47}"/>
                    </a:ext>
                  </a:extLst>
                </p:cNvPr>
                <p:cNvCxnSpPr/>
                <p:nvPr/>
              </p:nvCxnSpPr>
              <p:spPr>
                <a:xfrm rot="5400000">
                  <a:off x="5060652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77061D8-4EE5-9242-97F2-61FBB8F84FB6}"/>
                    </a:ext>
                  </a:extLst>
                </p:cNvPr>
                <p:cNvCxnSpPr/>
                <p:nvPr/>
              </p:nvCxnSpPr>
              <p:spPr>
                <a:xfrm rot="5400000">
                  <a:off x="5465078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C9137C12-53B8-EE44-A293-881031B17E5A}"/>
                    </a:ext>
                  </a:extLst>
                </p:cNvPr>
                <p:cNvCxnSpPr/>
                <p:nvPr/>
              </p:nvCxnSpPr>
              <p:spPr>
                <a:xfrm rot="5400000">
                  <a:off x="526286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108FDFD-B89A-314A-9AA9-57A8023DDAF2}"/>
                    </a:ext>
                  </a:extLst>
                </p:cNvPr>
                <p:cNvCxnSpPr/>
                <p:nvPr/>
              </p:nvCxnSpPr>
              <p:spPr>
                <a:xfrm rot="5400000">
                  <a:off x="586950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F39CE4F-B786-754F-BA53-CFFC6787FBE8}"/>
                </a:ext>
              </a:extLst>
            </p:cNvPr>
            <p:cNvGrpSpPr/>
            <p:nvPr/>
          </p:nvGrpSpPr>
          <p:grpSpPr>
            <a:xfrm flipV="1">
              <a:off x="7551419" y="3559300"/>
              <a:ext cx="808853" cy="2772491"/>
              <a:chOff x="7451643" y="1504107"/>
              <a:chExt cx="808853" cy="2509732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05380FB-0467-014B-A2D9-93A1BF49A37A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B1D11ED-15CC-E745-98AF-2D5CF78C1B8B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A0AC72AC-3B8F-4445-A7E7-467118BA2779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A60CD85-66B5-384E-BEDD-83487088E664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6B3FDFB-FA39-1241-9C1D-557D89A721F9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D495CC4-78CA-DC4A-B627-36075E5833A8}"/>
                </a:ext>
              </a:extLst>
            </p:cNvPr>
            <p:cNvGrpSpPr/>
            <p:nvPr/>
          </p:nvGrpSpPr>
          <p:grpSpPr>
            <a:xfrm flipV="1">
              <a:off x="7551419" y="1504106"/>
              <a:ext cx="808853" cy="2267051"/>
              <a:chOff x="7463112" y="1526872"/>
              <a:chExt cx="808853" cy="4804920"/>
            </a:xfrm>
          </p:grpSpPr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93A5480-8E78-7E41-A341-F6EF9065AF6B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E1CD8E6B-3A12-6B42-A09A-2A0674C4735C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61A4F97-B78B-794E-998F-A092B436C57D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FE32468-A92B-3948-94C7-9271C6B42461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1BD6960-870E-0347-B02B-A7885DFCF1F0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B2545B5-ABF5-7548-9142-0A343D270823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147731"/>
              <a:ext cx="979822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89E9DF3-E7EA-6640-B753-D94EB692DC07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351519"/>
              <a:ext cx="77760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1AF0810-F305-3A4C-B830-89AE72757087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555307"/>
              <a:ext cx="575395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C2AD7A2-4A4A-F948-BA67-779BA9D27248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860989"/>
              <a:ext cx="270745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E48F18E-506D-324F-B954-3D11297BE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0674" y="2758973"/>
              <a:ext cx="373182" cy="122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5B49AC3-76BE-A343-AAFD-FAC4B6682B68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453413"/>
              <a:ext cx="675171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29506B2-8EE7-6440-A2E6-3E25B0750170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657201"/>
              <a:ext cx="47295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0313172-9D83-4046-AF92-8F01F9FFCEAB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962885"/>
              <a:ext cx="17096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22615B-4606-804A-B9AF-2FFCE99DB217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249625"/>
              <a:ext cx="877384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022F968-FE2F-EC4B-AB95-CCB1977BF351}"/>
                </a:ext>
              </a:extLst>
            </p:cNvPr>
            <p:cNvCxnSpPr>
              <a:cxnSpLocks/>
            </p:cNvCxnSpPr>
            <p:nvPr/>
          </p:nvCxnSpPr>
          <p:spPr>
            <a:xfrm>
              <a:off x="7280674" y="2045837"/>
              <a:ext cx="1079598" cy="2135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A57CB51-8793-424F-B344-92E747469BFE}"/>
              </a:ext>
            </a:extLst>
          </p:cNvPr>
          <p:cNvGrpSpPr/>
          <p:nvPr/>
        </p:nvGrpSpPr>
        <p:grpSpPr>
          <a:xfrm rot="16200000" flipH="1">
            <a:off x="1213051" y="4073181"/>
            <a:ext cx="905376" cy="1611019"/>
            <a:chOff x="4561293" y="3758350"/>
            <a:chExt cx="905376" cy="1611019"/>
          </a:xfrm>
        </p:grpSpPr>
        <p:sp>
          <p:nvSpPr>
            <p:cNvPr id="177" name="Trapezoid 176">
              <a:extLst>
                <a:ext uri="{FF2B5EF4-FFF2-40B4-BE49-F238E27FC236}">
                  <a16:creationId xmlns:a16="http://schemas.microsoft.com/office/drawing/2014/main" id="{F6359292-CF08-5F42-BC7E-2F8A049281AF}"/>
                </a:ext>
              </a:extLst>
            </p:cNvPr>
            <p:cNvSpPr/>
            <p:nvPr/>
          </p:nvSpPr>
          <p:spPr>
            <a:xfrm rot="16200000">
              <a:off x="4689064" y="4086292"/>
              <a:ext cx="1105548" cy="449663"/>
            </a:xfrm>
            <a:prstGeom prst="trapezoid">
              <a:avLst>
                <a:gd name="adj" fmla="val 40728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4EC1D00-A6FE-8046-A320-C8D32CC71668}"/>
                </a:ext>
              </a:extLst>
            </p:cNvPr>
            <p:cNvCxnSpPr>
              <a:cxnSpLocks/>
              <a:endCxn id="177" idx="0"/>
            </p:cNvCxnSpPr>
            <p:nvPr/>
          </p:nvCxnSpPr>
          <p:spPr>
            <a:xfrm>
              <a:off x="4561293" y="4311122"/>
              <a:ext cx="455715" cy="2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66DF288-0711-B34B-A50B-2C712625562C}"/>
                </a:ext>
              </a:extLst>
            </p:cNvPr>
            <p:cNvSpPr/>
            <p:nvPr/>
          </p:nvSpPr>
          <p:spPr>
            <a:xfrm>
              <a:off x="5133127" y="5149741"/>
              <a:ext cx="217424" cy="219628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61F3C16-5C32-624B-81AF-45DB59867DAF}"/>
                </a:ext>
              </a:extLst>
            </p:cNvPr>
            <p:cNvCxnSpPr>
              <a:cxnSpLocks/>
              <a:stCxn id="179" idx="0"/>
              <a:endCxn id="177" idx="1"/>
            </p:cNvCxnSpPr>
            <p:nvPr/>
          </p:nvCxnSpPr>
          <p:spPr>
            <a:xfrm flipV="1">
              <a:off x="5241839" y="4772329"/>
              <a:ext cx="0" cy="37741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9EDBAD2-53E2-0F43-8E0A-A4CA6AAAF917}"/>
              </a:ext>
            </a:extLst>
          </p:cNvPr>
          <p:cNvSpPr/>
          <p:nvPr/>
        </p:nvSpPr>
        <p:spPr>
          <a:xfrm>
            <a:off x="3795076" y="5351167"/>
            <a:ext cx="1198634" cy="1190250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885322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3885-9603-D649-91A9-27D6EEEC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Box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24D01A6-51E7-364E-B5F1-12885F0481DC}"/>
              </a:ext>
            </a:extLst>
          </p:cNvPr>
          <p:cNvGrpSpPr/>
          <p:nvPr/>
        </p:nvGrpSpPr>
        <p:grpSpPr>
          <a:xfrm>
            <a:off x="5091058" y="714763"/>
            <a:ext cx="1525107" cy="339342"/>
            <a:chOff x="7451643" y="1504107"/>
            <a:chExt cx="808853" cy="2509732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5E19C81-0D51-F043-9341-758A1012A3F6}"/>
                </a:ext>
              </a:extLst>
            </p:cNvPr>
            <p:cNvCxnSpPr/>
            <p:nvPr/>
          </p:nvCxnSpPr>
          <p:spPr>
            <a:xfrm rot="5400000">
              <a:off x="6803416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C615A15-5466-AB4F-8299-A85B4BB976BC}"/>
                </a:ext>
              </a:extLst>
            </p:cNvPr>
            <p:cNvCxnSpPr/>
            <p:nvPr/>
          </p:nvCxnSpPr>
          <p:spPr>
            <a:xfrm rot="5400000">
              <a:off x="6196777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F402D8C-A191-A04B-A78A-D4ECC7D8E02E}"/>
                </a:ext>
              </a:extLst>
            </p:cNvPr>
            <p:cNvCxnSpPr/>
            <p:nvPr/>
          </p:nvCxnSpPr>
          <p:spPr>
            <a:xfrm rot="5400000">
              <a:off x="6601203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210054B-297D-BE4D-A6BC-2B85865945F3}"/>
                </a:ext>
              </a:extLst>
            </p:cNvPr>
            <p:cNvCxnSpPr/>
            <p:nvPr/>
          </p:nvCxnSpPr>
          <p:spPr>
            <a:xfrm rot="5400000">
              <a:off x="639899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54B31B1-97C0-B44E-80E5-27C7226A6658}"/>
                </a:ext>
              </a:extLst>
            </p:cNvPr>
            <p:cNvCxnSpPr/>
            <p:nvPr/>
          </p:nvCxnSpPr>
          <p:spPr>
            <a:xfrm rot="5400000">
              <a:off x="700563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36AFA5E-B83F-2A4E-A3DF-40B02FA949B2}"/>
              </a:ext>
            </a:extLst>
          </p:cNvPr>
          <p:cNvCxnSpPr/>
          <p:nvPr/>
        </p:nvCxnSpPr>
        <p:spPr>
          <a:xfrm rot="5400000">
            <a:off x="5040956" y="2203410"/>
            <a:ext cx="2387862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triangle" w="lg" len="lg"/>
            <a:tailEnd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4912A165-E62F-284D-BEF0-8BFBDD4D4311}"/>
              </a:ext>
            </a:extLst>
          </p:cNvPr>
          <p:cNvCxnSpPr/>
          <p:nvPr/>
        </p:nvCxnSpPr>
        <p:spPr>
          <a:xfrm rot="5400000">
            <a:off x="3897127" y="2203410"/>
            <a:ext cx="2387862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triangle" w="lg" len="lg"/>
            <a:tailEnd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15770519-0DBF-2448-882B-BF0EBE27BB70}"/>
              </a:ext>
            </a:extLst>
          </p:cNvPr>
          <p:cNvCxnSpPr/>
          <p:nvPr/>
        </p:nvCxnSpPr>
        <p:spPr>
          <a:xfrm rot="5400000">
            <a:off x="4659680" y="2203410"/>
            <a:ext cx="2387862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triangle" w="lg" len="lg"/>
            <a:tailEnd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7BC1764-F9EF-CB4F-A6F6-BB506333D87D}"/>
              </a:ext>
            </a:extLst>
          </p:cNvPr>
          <p:cNvCxnSpPr/>
          <p:nvPr/>
        </p:nvCxnSpPr>
        <p:spPr>
          <a:xfrm rot="5400000">
            <a:off x="4278403" y="2203410"/>
            <a:ext cx="2387862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triangle" w="lg" len="lg"/>
            <a:tailEnd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07ABF40-D5C8-5443-A87E-EEF5AF53AFF9}"/>
              </a:ext>
            </a:extLst>
          </p:cNvPr>
          <p:cNvGrpSpPr/>
          <p:nvPr/>
        </p:nvGrpSpPr>
        <p:grpSpPr>
          <a:xfrm flipV="1">
            <a:off x="5279188" y="1773574"/>
            <a:ext cx="1525107" cy="2294870"/>
            <a:chOff x="7451643" y="1504107"/>
            <a:chExt cx="808853" cy="2509732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5F2C5C8-240F-B346-97F7-0030A13E6314}"/>
                </a:ext>
              </a:extLst>
            </p:cNvPr>
            <p:cNvCxnSpPr/>
            <p:nvPr/>
          </p:nvCxnSpPr>
          <p:spPr>
            <a:xfrm rot="5400000">
              <a:off x="6803416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8F6921B-E7E4-4049-B2B6-6350D125D178}"/>
                </a:ext>
              </a:extLst>
            </p:cNvPr>
            <p:cNvCxnSpPr/>
            <p:nvPr/>
          </p:nvCxnSpPr>
          <p:spPr>
            <a:xfrm rot="5400000">
              <a:off x="6196777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4010E01-CD87-ED40-9C56-6AC4AC7EA690}"/>
                </a:ext>
              </a:extLst>
            </p:cNvPr>
            <p:cNvCxnSpPr/>
            <p:nvPr/>
          </p:nvCxnSpPr>
          <p:spPr>
            <a:xfrm rot="5400000">
              <a:off x="6601203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9AFC059-FDFC-CB48-89E2-FC9966D7B64B}"/>
                </a:ext>
              </a:extLst>
            </p:cNvPr>
            <p:cNvCxnSpPr/>
            <p:nvPr/>
          </p:nvCxnSpPr>
          <p:spPr>
            <a:xfrm rot="5400000">
              <a:off x="639899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5E12575-96B8-3743-B951-F5E2656D96A9}"/>
                </a:ext>
              </a:extLst>
            </p:cNvPr>
            <p:cNvCxnSpPr/>
            <p:nvPr/>
          </p:nvCxnSpPr>
          <p:spPr>
            <a:xfrm rot="5400000">
              <a:off x="700563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7FE1217-8C24-0A4B-B8EC-D34149B7E49C}"/>
              </a:ext>
            </a:extLst>
          </p:cNvPr>
          <p:cNvGrpSpPr/>
          <p:nvPr/>
        </p:nvGrpSpPr>
        <p:grpSpPr>
          <a:xfrm flipV="1">
            <a:off x="5279188" y="1009481"/>
            <a:ext cx="1525107" cy="826072"/>
            <a:chOff x="7463112" y="1526872"/>
            <a:chExt cx="808853" cy="480492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4BCC251-5224-5D48-BAF0-C37A9D5BE2A5}"/>
                </a:ext>
              </a:extLst>
            </p:cNvPr>
            <p:cNvCxnSpPr/>
            <p:nvPr/>
          </p:nvCxnSpPr>
          <p:spPr>
            <a:xfrm rot="5400000">
              <a:off x="5667291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BA4949B-5285-B247-B890-915066927320}"/>
                </a:ext>
              </a:extLst>
            </p:cNvPr>
            <p:cNvCxnSpPr/>
            <p:nvPr/>
          </p:nvCxnSpPr>
          <p:spPr>
            <a:xfrm rot="5400000">
              <a:off x="5060652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AAEB00F-AA0B-824D-82AA-2E082591E973}"/>
                </a:ext>
              </a:extLst>
            </p:cNvPr>
            <p:cNvCxnSpPr/>
            <p:nvPr/>
          </p:nvCxnSpPr>
          <p:spPr>
            <a:xfrm rot="5400000">
              <a:off x="5465078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0B781F5-91F8-EB42-9E5A-F5E6FDF1E4E5}"/>
                </a:ext>
              </a:extLst>
            </p:cNvPr>
            <p:cNvCxnSpPr/>
            <p:nvPr/>
          </p:nvCxnSpPr>
          <p:spPr>
            <a:xfrm rot="5400000">
              <a:off x="526286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F10C50-D4F6-C64D-9CB3-C490C608F9C9}"/>
                </a:ext>
              </a:extLst>
            </p:cNvPr>
            <p:cNvCxnSpPr/>
            <p:nvPr/>
          </p:nvCxnSpPr>
          <p:spPr>
            <a:xfrm rot="5400000">
              <a:off x="586950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D29A250-DF0E-D647-98E9-F68ACE56A338}"/>
              </a:ext>
            </a:extLst>
          </p:cNvPr>
          <p:cNvGrpSpPr/>
          <p:nvPr/>
        </p:nvGrpSpPr>
        <p:grpSpPr>
          <a:xfrm flipH="1">
            <a:off x="5079822" y="3024662"/>
            <a:ext cx="1713237" cy="3353681"/>
            <a:chOff x="5578983" y="3176440"/>
            <a:chExt cx="1713237" cy="3353681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38BCD9B4-250D-4C48-B778-D943F1085DFE}"/>
                </a:ext>
              </a:extLst>
            </p:cNvPr>
            <p:cNvGrpSpPr/>
            <p:nvPr/>
          </p:nvGrpSpPr>
          <p:grpSpPr>
            <a:xfrm>
              <a:off x="5578983" y="3847543"/>
              <a:ext cx="1525107" cy="2682578"/>
              <a:chOff x="5578983" y="3847543"/>
              <a:chExt cx="1525107" cy="2682578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A583CE01-B670-854D-B700-831DD6E249AC}"/>
                  </a:ext>
                </a:extLst>
              </p:cNvPr>
              <p:cNvGrpSpPr/>
              <p:nvPr/>
            </p:nvGrpSpPr>
            <p:grpSpPr>
              <a:xfrm rot="10800000" flipH="1">
                <a:off x="5578983" y="6190779"/>
                <a:ext cx="1525107" cy="339342"/>
                <a:chOff x="7451643" y="1504107"/>
                <a:chExt cx="808853" cy="2509732"/>
              </a:xfrm>
            </p:grpSpPr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8C0C16DC-A9E2-2249-B6B5-B1AA56A94DB8}"/>
                    </a:ext>
                  </a:extLst>
                </p:cNvPr>
                <p:cNvCxnSpPr/>
                <p:nvPr/>
              </p:nvCxnSpPr>
              <p:spPr>
                <a:xfrm rot="5400000">
                  <a:off x="6803416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746970B0-3436-9C41-85FB-715DBCB163C1}"/>
                    </a:ext>
                  </a:extLst>
                </p:cNvPr>
                <p:cNvCxnSpPr/>
                <p:nvPr/>
              </p:nvCxnSpPr>
              <p:spPr>
                <a:xfrm rot="5400000">
                  <a:off x="6196777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1D1C4BFF-737D-5D4F-B21B-F8EC2C1A68B2}"/>
                    </a:ext>
                  </a:extLst>
                </p:cNvPr>
                <p:cNvCxnSpPr/>
                <p:nvPr/>
              </p:nvCxnSpPr>
              <p:spPr>
                <a:xfrm rot="5400000">
                  <a:off x="6601203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A8621AFA-CF61-9549-A77F-E29447D3C7FA}"/>
                    </a:ext>
                  </a:extLst>
                </p:cNvPr>
                <p:cNvCxnSpPr/>
                <p:nvPr/>
              </p:nvCxnSpPr>
              <p:spPr>
                <a:xfrm rot="5400000">
                  <a:off x="639899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75F66AED-1170-444F-8094-1E0CE02B3131}"/>
                    </a:ext>
                  </a:extLst>
                </p:cNvPr>
                <p:cNvCxnSpPr/>
                <p:nvPr/>
              </p:nvCxnSpPr>
              <p:spPr>
                <a:xfrm rot="5400000">
                  <a:off x="700563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BC13DBA3-DA8B-114A-9AFB-951E5E17E0F1}"/>
                  </a:ext>
                </a:extLst>
              </p:cNvPr>
              <p:cNvGrpSpPr/>
              <p:nvPr/>
            </p:nvGrpSpPr>
            <p:grpSpPr>
              <a:xfrm rot="10800000" flipH="1">
                <a:off x="5578983" y="3847543"/>
                <a:ext cx="1525107" cy="2387862"/>
                <a:chOff x="7463112" y="1526872"/>
                <a:chExt cx="808853" cy="4804920"/>
              </a:xfrm>
            </p:grpSpPr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F10969D9-5763-EE4A-97CE-EC9838CB567C}"/>
                    </a:ext>
                  </a:extLst>
                </p:cNvPr>
                <p:cNvCxnSpPr/>
                <p:nvPr/>
              </p:nvCxnSpPr>
              <p:spPr>
                <a:xfrm rot="5400000">
                  <a:off x="5667291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65CEDAA7-98AB-144D-82C6-E4A1516FA44E}"/>
                    </a:ext>
                  </a:extLst>
                </p:cNvPr>
                <p:cNvCxnSpPr/>
                <p:nvPr/>
              </p:nvCxnSpPr>
              <p:spPr>
                <a:xfrm rot="5400000">
                  <a:off x="5060652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C335CE88-EAA7-8A47-9AD4-FB82E5105424}"/>
                    </a:ext>
                  </a:extLst>
                </p:cNvPr>
                <p:cNvCxnSpPr/>
                <p:nvPr/>
              </p:nvCxnSpPr>
              <p:spPr>
                <a:xfrm rot="5400000">
                  <a:off x="5465078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1D7A37B8-7008-A448-B8C8-0A54CC03F1F5}"/>
                    </a:ext>
                  </a:extLst>
                </p:cNvPr>
                <p:cNvCxnSpPr/>
                <p:nvPr/>
              </p:nvCxnSpPr>
              <p:spPr>
                <a:xfrm rot="5400000">
                  <a:off x="526286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C1D73718-C2A0-F14E-8B3F-795F24A26FF5}"/>
                    </a:ext>
                  </a:extLst>
                </p:cNvPr>
                <p:cNvCxnSpPr/>
                <p:nvPr/>
              </p:nvCxnSpPr>
              <p:spPr>
                <a:xfrm rot="5400000">
                  <a:off x="586950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FD3D9D7-84B2-C446-9261-0E7D3C99A874}"/>
                </a:ext>
              </a:extLst>
            </p:cNvPr>
            <p:cNvGrpSpPr/>
            <p:nvPr/>
          </p:nvGrpSpPr>
          <p:grpSpPr>
            <a:xfrm>
              <a:off x="5767113" y="3176440"/>
              <a:ext cx="1525107" cy="3058963"/>
              <a:chOff x="5767113" y="3176440"/>
              <a:chExt cx="1525107" cy="3058963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AF7D86-D110-094B-B264-5A51E0EDADEB}"/>
                  </a:ext>
                </a:extLst>
              </p:cNvPr>
              <p:cNvGrpSpPr/>
              <p:nvPr/>
            </p:nvGrpSpPr>
            <p:grpSpPr>
              <a:xfrm rot="10800000" flipH="1" flipV="1">
                <a:off x="5767113" y="3176440"/>
                <a:ext cx="1525107" cy="2294870"/>
                <a:chOff x="7451643" y="1504107"/>
                <a:chExt cx="808853" cy="2509732"/>
              </a:xfrm>
            </p:grpSpPr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CE38B510-A97E-CF42-B1C7-B61A7FFD5A51}"/>
                    </a:ext>
                  </a:extLst>
                </p:cNvPr>
                <p:cNvCxnSpPr/>
                <p:nvPr/>
              </p:nvCxnSpPr>
              <p:spPr>
                <a:xfrm rot="5400000">
                  <a:off x="6803416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B5903307-C3E1-434D-B6E4-F5DAD05DEAD1}"/>
                    </a:ext>
                  </a:extLst>
                </p:cNvPr>
                <p:cNvCxnSpPr/>
                <p:nvPr/>
              </p:nvCxnSpPr>
              <p:spPr>
                <a:xfrm rot="5400000">
                  <a:off x="6196777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EE1A8135-980B-164D-9DA1-8292AD5E620A}"/>
                    </a:ext>
                  </a:extLst>
                </p:cNvPr>
                <p:cNvCxnSpPr/>
                <p:nvPr/>
              </p:nvCxnSpPr>
              <p:spPr>
                <a:xfrm rot="5400000">
                  <a:off x="6601203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D81FC6BE-FC1D-BD4A-9CB2-77E1A4538F1A}"/>
                    </a:ext>
                  </a:extLst>
                </p:cNvPr>
                <p:cNvCxnSpPr/>
                <p:nvPr/>
              </p:nvCxnSpPr>
              <p:spPr>
                <a:xfrm rot="5400000">
                  <a:off x="639899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A215E565-2735-A54F-A0CC-657356F80EF2}"/>
                    </a:ext>
                  </a:extLst>
                </p:cNvPr>
                <p:cNvCxnSpPr/>
                <p:nvPr/>
              </p:nvCxnSpPr>
              <p:spPr>
                <a:xfrm rot="5400000">
                  <a:off x="700563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6EC8A777-70A8-094D-98C3-6F95E1847828}"/>
                  </a:ext>
                </a:extLst>
              </p:cNvPr>
              <p:cNvGrpSpPr/>
              <p:nvPr/>
            </p:nvGrpSpPr>
            <p:grpSpPr>
              <a:xfrm rot="10800000" flipH="1" flipV="1">
                <a:off x="5767113" y="5409331"/>
                <a:ext cx="1525107" cy="826072"/>
                <a:chOff x="7463112" y="1526872"/>
                <a:chExt cx="808853" cy="4804920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16EACB62-2F9E-164E-BC15-C8F46B82BC64}"/>
                    </a:ext>
                  </a:extLst>
                </p:cNvPr>
                <p:cNvCxnSpPr/>
                <p:nvPr/>
              </p:nvCxnSpPr>
              <p:spPr>
                <a:xfrm rot="5400000">
                  <a:off x="5667291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F14E45F5-B20B-344F-BD6D-7185C9AD45E7}"/>
                    </a:ext>
                  </a:extLst>
                </p:cNvPr>
                <p:cNvCxnSpPr/>
                <p:nvPr/>
              </p:nvCxnSpPr>
              <p:spPr>
                <a:xfrm rot="5400000">
                  <a:off x="5060652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F2EB436F-0072-2B4C-ACD4-243439590AD5}"/>
                    </a:ext>
                  </a:extLst>
                </p:cNvPr>
                <p:cNvCxnSpPr/>
                <p:nvPr/>
              </p:nvCxnSpPr>
              <p:spPr>
                <a:xfrm rot="5400000">
                  <a:off x="5465078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10BC1183-E5F4-4140-A6CB-DBC504078894}"/>
                    </a:ext>
                  </a:extLst>
                </p:cNvPr>
                <p:cNvCxnSpPr/>
                <p:nvPr/>
              </p:nvCxnSpPr>
              <p:spPr>
                <a:xfrm rot="5400000">
                  <a:off x="526286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BB553D66-C6CA-5A48-8BC6-B642C40EA4C2}"/>
                    </a:ext>
                  </a:extLst>
                </p:cNvPr>
                <p:cNvCxnSpPr/>
                <p:nvPr/>
              </p:nvCxnSpPr>
              <p:spPr>
                <a:xfrm rot="5400000">
                  <a:off x="586950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ACA3868-C19C-D34A-8C5B-E21CCCCF1663}"/>
              </a:ext>
            </a:extLst>
          </p:cNvPr>
          <p:cNvGrpSpPr/>
          <p:nvPr/>
        </p:nvGrpSpPr>
        <p:grpSpPr>
          <a:xfrm rot="5400000">
            <a:off x="6234773" y="1855375"/>
            <a:ext cx="1713236" cy="3353681"/>
            <a:chOff x="6187620" y="1690688"/>
            <a:chExt cx="908629" cy="1778652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A8BB74F1-48C1-2542-9E8E-53B0D715A6F1}"/>
                </a:ext>
              </a:extLst>
            </p:cNvPr>
            <p:cNvGrpSpPr/>
            <p:nvPr/>
          </p:nvGrpSpPr>
          <p:grpSpPr>
            <a:xfrm>
              <a:off x="6187620" y="1690688"/>
              <a:ext cx="808853" cy="179973"/>
              <a:chOff x="7451643" y="1504107"/>
              <a:chExt cx="808853" cy="250973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13DF1EB-C31D-A34D-9F10-9323A92DB448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14F96771-3B9C-9C40-943F-D66BFBAECEE3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0F5DDE1A-280C-D748-8F8D-51F0D1D98DF1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2E6F4C53-7D21-CC41-BBA8-D14FD8EBEEC1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A6A95D3-FE13-EB4B-8B56-3FFD13A84C39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339F94D-4679-7F45-8EF4-41BD35C7292B}"/>
                </a:ext>
              </a:extLst>
            </p:cNvPr>
            <p:cNvGrpSpPr/>
            <p:nvPr/>
          </p:nvGrpSpPr>
          <p:grpSpPr>
            <a:xfrm>
              <a:off x="6187620" y="1846993"/>
              <a:ext cx="808853" cy="1266422"/>
              <a:chOff x="7463112" y="1526872"/>
              <a:chExt cx="808853" cy="4804920"/>
            </a:xfrm>
          </p:grpSpPr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704C139C-0AEC-8740-81E6-C6B27ADF407E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78381BBD-14DD-FC4F-8BC7-C49580A17078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CAA66FF1-0B25-D446-BAB2-71054A6D91B2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3A51B4F-549A-9B48-99BB-9F126E82D16E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8CBB7D8B-0835-5344-84FE-CA2104596EFA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3C37A160-A81B-8442-9545-88988AB7B6A0}"/>
                </a:ext>
              </a:extLst>
            </p:cNvPr>
            <p:cNvGrpSpPr/>
            <p:nvPr/>
          </p:nvGrpSpPr>
          <p:grpSpPr>
            <a:xfrm flipV="1">
              <a:off x="6287396" y="2252237"/>
              <a:ext cx="808853" cy="1217103"/>
              <a:chOff x="7451643" y="1504107"/>
              <a:chExt cx="808853" cy="2509732"/>
            </a:xfrm>
          </p:grpSpPr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6E7AF4AD-9AB6-1140-A613-6274E877C64B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5B27649-E60A-5D40-A848-CF1A69371CD2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FB74C892-CF27-0A4E-98F6-C1FFC8A288E6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AC8CD382-4D00-B143-BA9B-A97743CE77FA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C325B486-3FE8-3348-B6C6-5E348A2D564D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DAB3A370-7E59-2C4A-9FA9-5FFA068B3E7F}"/>
                </a:ext>
              </a:extLst>
            </p:cNvPr>
            <p:cNvGrpSpPr/>
            <p:nvPr/>
          </p:nvGrpSpPr>
          <p:grpSpPr>
            <a:xfrm flipV="1">
              <a:off x="6287396" y="1846994"/>
              <a:ext cx="808853" cy="438114"/>
              <a:chOff x="7463112" y="1526872"/>
              <a:chExt cx="808853" cy="4804920"/>
            </a:xfrm>
          </p:grpSpPr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32CBEC4C-4E28-644F-8C4E-34BEF94169AD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8ACC3570-5423-4141-8CD5-3BE3DBD7933D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46582C25-03B3-564D-B1AA-935F816C0E49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D5D2F0E8-19AB-DA4E-BCD2-76A1DC7B95DC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049E70F-95E3-E74F-A6A6-404E0DD3560E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5E6E3F1B-8DA1-5A41-887E-EEDA687D7C3E}"/>
              </a:ext>
            </a:extLst>
          </p:cNvPr>
          <p:cNvGrpSpPr/>
          <p:nvPr/>
        </p:nvGrpSpPr>
        <p:grpSpPr>
          <a:xfrm rot="5400000" flipH="1" flipV="1">
            <a:off x="3924873" y="1844139"/>
            <a:ext cx="1713236" cy="3353681"/>
            <a:chOff x="6187620" y="1690688"/>
            <a:chExt cx="908629" cy="1778652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9C7483F2-624E-6E4F-8DDA-42A281BF4F87}"/>
                </a:ext>
              </a:extLst>
            </p:cNvPr>
            <p:cNvGrpSpPr/>
            <p:nvPr/>
          </p:nvGrpSpPr>
          <p:grpSpPr>
            <a:xfrm>
              <a:off x="6187620" y="1690688"/>
              <a:ext cx="808853" cy="179973"/>
              <a:chOff x="7451643" y="1504107"/>
              <a:chExt cx="808853" cy="2509732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94E053B1-C093-0C4C-A35A-B65812B046F2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009EDBF-CBDB-C04E-97F1-835180757AC8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08B0571E-A1A3-654A-9BF9-E877B7CEEE0A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25943EBE-D94F-894E-8931-41623ED1C92B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228FEB-DA35-2541-BD3D-7636A740ABFB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85A88081-58F0-7C46-8A82-8145F69FF4F8}"/>
                </a:ext>
              </a:extLst>
            </p:cNvPr>
            <p:cNvGrpSpPr/>
            <p:nvPr/>
          </p:nvGrpSpPr>
          <p:grpSpPr>
            <a:xfrm>
              <a:off x="6187620" y="1846993"/>
              <a:ext cx="808853" cy="1266422"/>
              <a:chOff x="7463112" y="1526872"/>
              <a:chExt cx="808853" cy="480492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4640AFEC-B064-7647-B066-77FEE2068A3E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1646DF13-33D9-3041-A3EF-9AB2F5ABDBE1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13FF1C1-BE48-5242-813D-5D28C70D9ACD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ABC160DB-DB2C-DA42-8443-CCB66EC098FD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30386E4-02F6-1241-B937-39CE03F2C0D4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F37F2B42-E992-1743-8F77-64C329E3C693}"/>
                </a:ext>
              </a:extLst>
            </p:cNvPr>
            <p:cNvGrpSpPr/>
            <p:nvPr/>
          </p:nvGrpSpPr>
          <p:grpSpPr>
            <a:xfrm flipV="1">
              <a:off x="6287396" y="2252237"/>
              <a:ext cx="808853" cy="1217103"/>
              <a:chOff x="7451643" y="1504107"/>
              <a:chExt cx="808853" cy="2509732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0313371B-7C5B-2A4C-BB01-8AB634658828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987A492-89CA-A447-9C68-53CAC69542CE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F17B4570-C1D0-D046-8332-AEC973384A22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46340434-3E16-8243-923B-D8B08A3C0FFA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20303F2D-721C-4B47-B87E-B3FD266E8781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1386DFA9-3590-FA4E-911D-AB3036FBDE1A}"/>
                </a:ext>
              </a:extLst>
            </p:cNvPr>
            <p:cNvGrpSpPr/>
            <p:nvPr/>
          </p:nvGrpSpPr>
          <p:grpSpPr>
            <a:xfrm flipV="1">
              <a:off x="6287396" y="1846994"/>
              <a:ext cx="808853" cy="438114"/>
              <a:chOff x="7463112" y="1526872"/>
              <a:chExt cx="808853" cy="480492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F84FE844-884F-804A-8927-B7B5A91183F6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F5F440A7-1762-114F-9B2E-3713C00CB622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E8907802-A60B-9B4B-A9E0-864AB8605A50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2C56413B-C95C-0649-8B0F-076A8BFCB8EA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6FC8427C-68E1-8C4E-9EF1-C01DAAB69809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sp>
        <p:nvSpPr>
          <p:cNvPr id="278" name="Rectangle 277">
            <a:extLst>
              <a:ext uri="{FF2B5EF4-FFF2-40B4-BE49-F238E27FC236}">
                <a16:creationId xmlns:a16="http://schemas.microsoft.com/office/drawing/2014/main" id="{D2012848-D99B-BD49-B9B0-C640325E7918}"/>
              </a:ext>
            </a:extLst>
          </p:cNvPr>
          <p:cNvSpPr/>
          <p:nvPr/>
        </p:nvSpPr>
        <p:spPr>
          <a:xfrm>
            <a:off x="4806418" y="2434522"/>
            <a:ext cx="2260046" cy="2244238"/>
          </a:xfrm>
          <a:prstGeom prst="rect">
            <a:avLst/>
          </a:prstGeom>
          <a:solidFill>
            <a:srgbClr val="45AECD"/>
          </a:soli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SB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9C5558D6-8F76-5241-A8C3-8CCCE166D190}"/>
              </a:ext>
            </a:extLst>
          </p:cNvPr>
          <p:cNvCxnSpPr>
            <a:cxnSpLocks/>
          </p:cNvCxnSpPr>
          <p:nvPr/>
        </p:nvCxnSpPr>
        <p:spPr>
          <a:xfrm flipH="1" flipV="1">
            <a:off x="4160376" y="1757223"/>
            <a:ext cx="644673" cy="671720"/>
          </a:xfrm>
          <a:prstGeom prst="straightConnector1">
            <a:avLst/>
          </a:prstGeom>
          <a:noFill/>
          <a:ln w="25400" cap="flat" cmpd="sng" algn="ctr">
            <a:solidFill>
              <a:srgbClr val="ED7D31"/>
            </a:solidFill>
            <a:prstDash val="solid"/>
            <a:headEnd type="triangle" w="lg" len="lg"/>
            <a:tailEnd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83D5AF87-AC72-5F41-8DAD-35BAC0B1AE84}"/>
              </a:ext>
            </a:extLst>
          </p:cNvPr>
          <p:cNvGrpSpPr/>
          <p:nvPr/>
        </p:nvGrpSpPr>
        <p:grpSpPr>
          <a:xfrm>
            <a:off x="4952305" y="365126"/>
            <a:ext cx="2002833" cy="594357"/>
            <a:chOff x="5451466" y="516904"/>
            <a:chExt cx="2002833" cy="594357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A63FD1E4-F5D9-3546-A80B-6E0AB3060C32}"/>
                </a:ext>
              </a:extLst>
            </p:cNvPr>
            <p:cNvGrpSpPr/>
            <p:nvPr/>
          </p:nvGrpSpPr>
          <p:grpSpPr>
            <a:xfrm>
              <a:off x="5651687" y="741929"/>
              <a:ext cx="1802612" cy="369332"/>
              <a:chOff x="5651687" y="741929"/>
              <a:chExt cx="1802612" cy="369332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3507C13-1C65-FA46-999E-6A4C15981FE5}"/>
                  </a:ext>
                </a:extLst>
              </p:cNvPr>
              <p:cNvSpPr txBox="1"/>
              <p:nvPr/>
            </p:nvSpPr>
            <p:spPr>
              <a:xfrm>
                <a:off x="7152613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</a:t>
                </a:r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F20757C5-BC85-D342-ADC0-A848CF6DFF0E}"/>
                  </a:ext>
                </a:extLst>
              </p:cNvPr>
              <p:cNvSpPr txBox="1"/>
              <p:nvPr/>
            </p:nvSpPr>
            <p:spPr>
              <a:xfrm>
                <a:off x="6777381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E5653D4F-5F3E-C54B-A382-04A3C8FDE295}"/>
                  </a:ext>
                </a:extLst>
              </p:cNvPr>
              <p:cNvSpPr txBox="1"/>
              <p:nvPr/>
            </p:nvSpPr>
            <p:spPr>
              <a:xfrm>
                <a:off x="6402150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B8BC0595-410C-2A44-B053-3B76979A3414}"/>
                  </a:ext>
                </a:extLst>
              </p:cNvPr>
              <p:cNvSpPr txBox="1"/>
              <p:nvPr/>
            </p:nvSpPr>
            <p:spPr>
              <a:xfrm>
                <a:off x="6026918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1ACD4C75-69B1-F248-819C-3AED2B735E9D}"/>
                  </a:ext>
                </a:extLst>
              </p:cNvPr>
              <p:cNvSpPr txBox="1"/>
              <p:nvPr/>
            </p:nvSpPr>
            <p:spPr>
              <a:xfrm>
                <a:off x="5651687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E6899DC6-5A81-8746-ABE3-A720F33CC04B}"/>
                </a:ext>
              </a:extLst>
            </p:cNvPr>
            <p:cNvGrpSpPr/>
            <p:nvPr/>
          </p:nvGrpSpPr>
          <p:grpSpPr>
            <a:xfrm>
              <a:off x="5451466" y="516904"/>
              <a:ext cx="1802612" cy="369332"/>
              <a:chOff x="5651687" y="741929"/>
              <a:chExt cx="1802612" cy="369332"/>
            </a:xfrm>
          </p:grpSpPr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05B617B1-0434-E843-AD4A-2E9C8051E518}"/>
                  </a:ext>
                </a:extLst>
              </p:cNvPr>
              <p:cNvSpPr txBox="1"/>
              <p:nvPr/>
            </p:nvSpPr>
            <p:spPr>
              <a:xfrm>
                <a:off x="7152613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</a:t>
                </a: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8F1A1BEC-3521-A745-AA82-A88191573CB9}"/>
                  </a:ext>
                </a:extLst>
              </p:cNvPr>
              <p:cNvSpPr txBox="1"/>
              <p:nvPr/>
            </p:nvSpPr>
            <p:spPr>
              <a:xfrm>
                <a:off x="6777381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A0F97A68-104B-D24A-8626-E3FDEC3BA7D7}"/>
                  </a:ext>
                </a:extLst>
              </p:cNvPr>
              <p:cNvSpPr txBox="1"/>
              <p:nvPr/>
            </p:nvSpPr>
            <p:spPr>
              <a:xfrm>
                <a:off x="6402150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65B5B16-1FBE-A64D-9435-32D7FE8D4F70}"/>
                  </a:ext>
                </a:extLst>
              </p:cNvPr>
              <p:cNvSpPr txBox="1"/>
              <p:nvPr/>
            </p:nvSpPr>
            <p:spPr>
              <a:xfrm>
                <a:off x="6026918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23C808F9-501D-2E4F-BA6F-1416F7BFCFE0}"/>
                  </a:ext>
                </a:extLst>
              </p:cNvPr>
              <p:cNvSpPr txBox="1"/>
              <p:nvPr/>
            </p:nvSpPr>
            <p:spPr>
              <a:xfrm>
                <a:off x="5651687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495A039C-07C3-954C-A311-EE7E60C97E9F}"/>
              </a:ext>
            </a:extLst>
          </p:cNvPr>
          <p:cNvGrpSpPr/>
          <p:nvPr/>
        </p:nvGrpSpPr>
        <p:grpSpPr>
          <a:xfrm flipH="1">
            <a:off x="4941913" y="6106172"/>
            <a:ext cx="1802612" cy="369332"/>
            <a:chOff x="5651687" y="741929"/>
            <a:chExt cx="1802612" cy="369332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70F29AFA-454F-634F-BF99-496C2A9C5CE7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44CC6308-618A-6748-BC25-9A3595453F5B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C18D5FE9-AABC-C84B-B6C8-D4BA5B66FB83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A65801FF-8D28-F849-95F0-747626A51A30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1548810C-1A80-0D47-BC76-2ACDD0FD316E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036FD6B-6813-A742-95DB-D07488573DF7}"/>
              </a:ext>
            </a:extLst>
          </p:cNvPr>
          <p:cNvGrpSpPr/>
          <p:nvPr/>
        </p:nvGrpSpPr>
        <p:grpSpPr>
          <a:xfrm flipH="1">
            <a:off x="5128687" y="6365239"/>
            <a:ext cx="1802612" cy="369332"/>
            <a:chOff x="5651687" y="741929"/>
            <a:chExt cx="1802612" cy="369332"/>
          </a:xfrm>
        </p:grpSpPr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49E21C9B-384A-C345-8B0E-AE6E70E2922E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90ADE180-B102-234F-BDCC-11C7EBCBB024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376E7D1-24FA-6544-8F3E-8C572300EBDD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1D46B4D-EEDD-8849-953E-13DFC5F46FB6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E447A20E-0EAF-BC4D-A218-A94C4C8BF7D4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372942A-397C-DF48-AAE8-425C0D1F78A2}"/>
              </a:ext>
            </a:extLst>
          </p:cNvPr>
          <p:cNvGrpSpPr/>
          <p:nvPr/>
        </p:nvGrpSpPr>
        <p:grpSpPr>
          <a:xfrm rot="5400000" flipV="1">
            <a:off x="7785514" y="3443228"/>
            <a:ext cx="1802612" cy="369332"/>
            <a:chOff x="5651687" y="741929"/>
            <a:chExt cx="1802612" cy="369332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882ED3B7-9221-9A45-AF56-B9AF5A4CF774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5BA9F66F-9223-3949-B00C-DF19138147C0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FC0C1B12-8D5D-634B-980E-B81D220C74A7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9302EFE-F3F3-CA42-80D0-F05FF2CC713F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CED334F-BB24-F846-9068-C8598BC85E90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9ACC2E4-8B32-0B41-A3E8-6DCA5F4B4448}"/>
              </a:ext>
            </a:extLst>
          </p:cNvPr>
          <p:cNvGrpSpPr/>
          <p:nvPr/>
        </p:nvGrpSpPr>
        <p:grpSpPr>
          <a:xfrm rot="5400000" flipV="1">
            <a:off x="8058028" y="3269901"/>
            <a:ext cx="1802612" cy="369332"/>
            <a:chOff x="5651687" y="741929"/>
            <a:chExt cx="1802612" cy="369332"/>
          </a:xfrm>
        </p:grpSpPr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3F698426-E072-3E4E-84E6-BFD5BAF7DD08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9A7D1BA-878F-D148-A22D-BEEF3BA8C49D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CD20D6B1-95A7-BD46-8E2C-B60889DFA395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5BCE5276-CF8D-A54D-8E21-993E2471F8BA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40E8E32C-4483-CF4C-9BFE-317D807C500A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A5AD9D5E-48B5-4549-A3E7-849AC9140454}"/>
              </a:ext>
            </a:extLst>
          </p:cNvPr>
          <p:cNvGrpSpPr/>
          <p:nvPr/>
        </p:nvGrpSpPr>
        <p:grpSpPr>
          <a:xfrm rot="16200000">
            <a:off x="1995225" y="3426811"/>
            <a:ext cx="1802612" cy="369332"/>
            <a:chOff x="5651687" y="741929"/>
            <a:chExt cx="1802612" cy="369332"/>
          </a:xfrm>
        </p:grpSpPr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06FADC73-1E0C-AB4B-A862-20A0273CE910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F2A0E75-FDB8-4048-9841-6A33F422DDBD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E49ED7F1-5791-514D-8661-59B020221CF9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3849BA13-EBC0-594B-9107-61A1799CBCCF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CBBC8DE-3432-1948-8895-AB0BD88A050D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CAEDB3E4-31BC-D044-B262-F4B40676CFE5}"/>
              </a:ext>
            </a:extLst>
          </p:cNvPr>
          <p:cNvGrpSpPr/>
          <p:nvPr/>
        </p:nvGrpSpPr>
        <p:grpSpPr>
          <a:xfrm rot="16200000">
            <a:off x="2267739" y="3253484"/>
            <a:ext cx="1802612" cy="369332"/>
            <a:chOff x="5651687" y="741929"/>
            <a:chExt cx="1802612" cy="369332"/>
          </a:xfrm>
        </p:grpSpPr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76BC30E4-821B-8643-B39A-BF0796865B5E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401898F4-4D92-F046-B2F4-E3554EB53C27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34F0EED4-9F24-C24E-BBA3-9B93A4B5F4D0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BD72B52-2701-114D-A763-04138F361333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2FE17BC-8C0A-4649-B952-074B74ABB3EB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09E3BE6-20C8-A345-BF90-8CEAF95D57DA}"/>
              </a:ext>
            </a:extLst>
          </p:cNvPr>
          <p:cNvCxnSpPr>
            <a:cxnSpLocks/>
          </p:cNvCxnSpPr>
          <p:nvPr/>
        </p:nvCxnSpPr>
        <p:spPr>
          <a:xfrm>
            <a:off x="6614330" y="1016070"/>
            <a:ext cx="0" cy="1503555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triangle" w="lg" len="lg"/>
            <a:tailEnd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0" name="Rectangle 329">
            <a:extLst>
              <a:ext uri="{FF2B5EF4-FFF2-40B4-BE49-F238E27FC236}">
                <a16:creationId xmlns:a16="http://schemas.microsoft.com/office/drawing/2014/main" id="{F974B388-C59C-6741-9FF8-E820E2BA2A39}"/>
              </a:ext>
            </a:extLst>
          </p:cNvPr>
          <p:cNvSpPr/>
          <p:nvPr/>
        </p:nvSpPr>
        <p:spPr>
          <a:xfrm>
            <a:off x="6076206" y="2528708"/>
            <a:ext cx="160051" cy="159806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B91DB7F2-B0BB-0B47-B33B-C2CCC17C00F1}"/>
              </a:ext>
            </a:extLst>
          </p:cNvPr>
          <p:cNvCxnSpPr>
            <a:cxnSpLocks/>
            <a:stCxn id="330" idx="3"/>
            <a:endCxn id="333" idx="3"/>
          </p:cNvCxnSpPr>
          <p:nvPr/>
        </p:nvCxnSpPr>
        <p:spPr>
          <a:xfrm>
            <a:off x="6236257" y="2608611"/>
            <a:ext cx="186939" cy="32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2" name="Rectangle 331">
            <a:extLst>
              <a:ext uri="{FF2B5EF4-FFF2-40B4-BE49-F238E27FC236}">
                <a16:creationId xmlns:a16="http://schemas.microsoft.com/office/drawing/2014/main" id="{70E1F11E-56D1-5D43-8ED9-4ABE7C5C1094}"/>
              </a:ext>
            </a:extLst>
          </p:cNvPr>
          <p:cNvSpPr/>
          <p:nvPr/>
        </p:nvSpPr>
        <p:spPr>
          <a:xfrm>
            <a:off x="6333116" y="2840794"/>
            <a:ext cx="339164" cy="155256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3" name="Trapezoid 332">
            <a:extLst>
              <a:ext uri="{FF2B5EF4-FFF2-40B4-BE49-F238E27FC236}">
                <a16:creationId xmlns:a16="http://schemas.microsoft.com/office/drawing/2014/main" id="{1C878A81-08FF-EF42-90EA-6003EB357F3E}"/>
              </a:ext>
            </a:extLst>
          </p:cNvPr>
          <p:cNvSpPr/>
          <p:nvPr/>
        </p:nvSpPr>
        <p:spPr>
          <a:xfrm flipH="1">
            <a:off x="6358925" y="2526537"/>
            <a:ext cx="520502" cy="164790"/>
          </a:xfrm>
          <a:prstGeom prst="trapezoid">
            <a:avLst>
              <a:gd name="adj" fmla="val 78004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4" name="Trapezoid 333">
            <a:extLst>
              <a:ext uri="{FF2B5EF4-FFF2-40B4-BE49-F238E27FC236}">
                <a16:creationId xmlns:a16="http://schemas.microsoft.com/office/drawing/2014/main" id="{912ACECA-63CD-6242-B287-F60942C66382}"/>
              </a:ext>
            </a:extLst>
          </p:cNvPr>
          <p:cNvSpPr/>
          <p:nvPr/>
        </p:nvSpPr>
        <p:spPr>
          <a:xfrm flipH="1">
            <a:off x="6243256" y="3178056"/>
            <a:ext cx="520502" cy="164790"/>
          </a:xfrm>
          <a:prstGeom prst="trapezoid">
            <a:avLst>
              <a:gd name="adj" fmla="val 78004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5085F3FD-0426-FF4C-A4CC-EEAFDDBD6253}"/>
              </a:ext>
            </a:extLst>
          </p:cNvPr>
          <p:cNvCxnSpPr/>
          <p:nvPr/>
        </p:nvCxnSpPr>
        <p:spPr>
          <a:xfrm flipV="1">
            <a:off x="6496568" y="2696575"/>
            <a:ext cx="0" cy="134938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3A427A26-8F88-5047-940A-D7BB13B28FA8}"/>
              </a:ext>
            </a:extLst>
          </p:cNvPr>
          <p:cNvCxnSpPr>
            <a:cxnSpLocks/>
            <a:stCxn id="334" idx="0"/>
            <a:endCxn id="332" idx="2"/>
          </p:cNvCxnSpPr>
          <p:nvPr/>
        </p:nvCxnSpPr>
        <p:spPr>
          <a:xfrm flipH="1" flipV="1">
            <a:off x="6502698" y="2996050"/>
            <a:ext cx="809" cy="182006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A9659D1B-6960-C342-8785-B26AD456B1CD}"/>
              </a:ext>
            </a:extLst>
          </p:cNvPr>
          <p:cNvSpPr/>
          <p:nvPr/>
        </p:nvSpPr>
        <p:spPr>
          <a:xfrm>
            <a:off x="5963483" y="3180548"/>
            <a:ext cx="160051" cy="159806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865FB834-E2B5-A144-BC07-D0BADD01B67A}"/>
              </a:ext>
            </a:extLst>
          </p:cNvPr>
          <p:cNvCxnSpPr>
            <a:cxnSpLocks/>
            <a:stCxn id="337" idx="3"/>
            <a:endCxn id="334" idx="3"/>
          </p:cNvCxnSpPr>
          <p:nvPr/>
        </p:nvCxnSpPr>
        <p:spPr>
          <a:xfrm>
            <a:off x="6123534" y="3260451"/>
            <a:ext cx="183993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9" name="Elbow Connector 338">
            <a:extLst>
              <a:ext uri="{FF2B5EF4-FFF2-40B4-BE49-F238E27FC236}">
                <a16:creationId xmlns:a16="http://schemas.microsoft.com/office/drawing/2014/main" id="{2AF0FC75-6251-484E-A8AD-3F12C9DAEDB8}"/>
              </a:ext>
            </a:extLst>
          </p:cNvPr>
          <p:cNvCxnSpPr>
            <a:cxnSpLocks/>
            <a:stCxn id="334" idx="0"/>
          </p:cNvCxnSpPr>
          <p:nvPr/>
        </p:nvCxnSpPr>
        <p:spPr>
          <a:xfrm rot="5400000" flipH="1" flipV="1">
            <a:off x="6389887" y="2810196"/>
            <a:ext cx="481481" cy="254240"/>
          </a:xfrm>
          <a:prstGeom prst="bentConnector3">
            <a:avLst>
              <a:gd name="adj1" fmla="val 10627"/>
            </a:avLst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19A5B4A4-6AFF-EE40-9E91-F3A798706C6A}"/>
              </a:ext>
            </a:extLst>
          </p:cNvPr>
          <p:cNvSpPr txBox="1"/>
          <p:nvPr/>
        </p:nvSpPr>
        <p:spPr>
          <a:xfrm>
            <a:off x="5443890" y="2621501"/>
            <a:ext cx="1020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Pipeline register</a:t>
            </a:r>
          </a:p>
        </p:txBody>
      </p:sp>
      <p:sp>
        <p:nvSpPr>
          <p:cNvPr id="341" name="Triangle 340">
            <a:extLst>
              <a:ext uri="{FF2B5EF4-FFF2-40B4-BE49-F238E27FC236}">
                <a16:creationId xmlns:a16="http://schemas.microsoft.com/office/drawing/2014/main" id="{738B2F8A-5748-6C48-AF91-8F82E4BD10E0}"/>
              </a:ext>
            </a:extLst>
          </p:cNvPr>
          <p:cNvSpPr/>
          <p:nvPr/>
        </p:nvSpPr>
        <p:spPr>
          <a:xfrm rot="5400000">
            <a:off x="6326824" y="2871219"/>
            <a:ext cx="117009" cy="98064"/>
          </a:xfrm>
          <a:prstGeom prst="triangl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2" name="Elbow Connector 341">
            <a:extLst>
              <a:ext uri="{FF2B5EF4-FFF2-40B4-BE49-F238E27FC236}">
                <a16:creationId xmlns:a16="http://schemas.microsoft.com/office/drawing/2014/main" id="{D53C27FF-089D-6C48-AD75-300798BB0498}"/>
              </a:ext>
            </a:extLst>
          </p:cNvPr>
          <p:cNvCxnSpPr>
            <a:cxnSpLocks/>
            <a:stCxn id="350" idx="1"/>
            <a:endCxn id="346" idx="2"/>
          </p:cNvCxnSpPr>
          <p:nvPr/>
        </p:nvCxnSpPr>
        <p:spPr>
          <a:xfrm rot="10800000">
            <a:off x="6624487" y="3335010"/>
            <a:ext cx="453377" cy="1054781"/>
          </a:xfrm>
          <a:prstGeom prst="bentConnector2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3" name="Rectangle 342">
            <a:extLst>
              <a:ext uri="{FF2B5EF4-FFF2-40B4-BE49-F238E27FC236}">
                <a16:creationId xmlns:a16="http://schemas.microsoft.com/office/drawing/2014/main" id="{BA75F626-137D-E942-A0B3-D4B16B7BE3BC}"/>
              </a:ext>
            </a:extLst>
          </p:cNvPr>
          <p:cNvSpPr/>
          <p:nvPr/>
        </p:nvSpPr>
        <p:spPr>
          <a:xfrm>
            <a:off x="6308718" y="3175203"/>
            <a:ext cx="160051" cy="15980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A76883F-01AD-E447-B4A6-C987C93FCDEB}"/>
              </a:ext>
            </a:extLst>
          </p:cNvPr>
          <p:cNvSpPr/>
          <p:nvPr/>
        </p:nvSpPr>
        <p:spPr>
          <a:xfrm>
            <a:off x="6387299" y="3175203"/>
            <a:ext cx="160051" cy="15980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5E3EFC74-E5B6-CE4D-9A77-1972E20A3C8B}"/>
              </a:ext>
            </a:extLst>
          </p:cNvPr>
          <p:cNvSpPr/>
          <p:nvPr/>
        </p:nvSpPr>
        <p:spPr>
          <a:xfrm>
            <a:off x="6465880" y="3175203"/>
            <a:ext cx="160051" cy="15980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769A7FC7-0DFD-1B4A-AAE3-DEF679B3CC09}"/>
              </a:ext>
            </a:extLst>
          </p:cNvPr>
          <p:cNvSpPr/>
          <p:nvPr/>
        </p:nvSpPr>
        <p:spPr>
          <a:xfrm>
            <a:off x="6544460" y="3175203"/>
            <a:ext cx="160051" cy="15980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7" name="Elbow Connector 346">
            <a:extLst>
              <a:ext uri="{FF2B5EF4-FFF2-40B4-BE49-F238E27FC236}">
                <a16:creationId xmlns:a16="http://schemas.microsoft.com/office/drawing/2014/main" id="{62C023BE-F221-584C-991E-9EEDBA7AA003}"/>
              </a:ext>
            </a:extLst>
          </p:cNvPr>
          <p:cNvCxnSpPr>
            <a:cxnSpLocks/>
            <a:stCxn id="351" idx="0"/>
            <a:endCxn id="345" idx="2"/>
          </p:cNvCxnSpPr>
          <p:nvPr/>
        </p:nvCxnSpPr>
        <p:spPr>
          <a:xfrm rot="5400000" flipH="1" flipV="1">
            <a:off x="5135077" y="3272433"/>
            <a:ext cx="1348252" cy="1473405"/>
          </a:xfrm>
          <a:prstGeom prst="bentConnector3">
            <a:avLst>
              <a:gd name="adj1" fmla="val 30925"/>
            </a:avLst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8" name="Elbow Connector 347">
            <a:extLst>
              <a:ext uri="{FF2B5EF4-FFF2-40B4-BE49-F238E27FC236}">
                <a16:creationId xmlns:a16="http://schemas.microsoft.com/office/drawing/2014/main" id="{F7C55CB8-334F-3249-A291-121FDE77215C}"/>
              </a:ext>
            </a:extLst>
          </p:cNvPr>
          <p:cNvCxnSpPr>
            <a:cxnSpLocks/>
            <a:stCxn id="352" idx="3"/>
            <a:endCxn id="344" idx="2"/>
          </p:cNvCxnSpPr>
          <p:nvPr/>
        </p:nvCxnSpPr>
        <p:spPr>
          <a:xfrm>
            <a:off x="4803795" y="2657646"/>
            <a:ext cx="1663530" cy="677363"/>
          </a:xfrm>
          <a:prstGeom prst="bentConnector4">
            <a:avLst>
              <a:gd name="adj1" fmla="val 11523"/>
              <a:gd name="adj2" fmla="val 217066"/>
            </a:avLst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9" name="Elbow Connector 348">
            <a:extLst>
              <a:ext uri="{FF2B5EF4-FFF2-40B4-BE49-F238E27FC236}">
                <a16:creationId xmlns:a16="http://schemas.microsoft.com/office/drawing/2014/main" id="{7399D0DB-C071-5341-A8A1-E77D13DB8900}"/>
              </a:ext>
            </a:extLst>
          </p:cNvPr>
          <p:cNvCxnSpPr>
            <a:cxnSpLocks/>
            <a:endCxn id="343" idx="2"/>
          </p:cNvCxnSpPr>
          <p:nvPr/>
        </p:nvCxnSpPr>
        <p:spPr>
          <a:xfrm>
            <a:off x="5152526" y="2696575"/>
            <a:ext cx="1236218" cy="638434"/>
          </a:xfrm>
          <a:prstGeom prst="bentConnector4">
            <a:avLst>
              <a:gd name="adj1" fmla="val 99"/>
              <a:gd name="adj2" fmla="val 205016"/>
            </a:avLst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0" name="Rectangle 349">
            <a:extLst>
              <a:ext uri="{FF2B5EF4-FFF2-40B4-BE49-F238E27FC236}">
                <a16:creationId xmlns:a16="http://schemas.microsoft.com/office/drawing/2014/main" id="{A1059C17-A252-6B48-83AA-488169CB1FD2}"/>
              </a:ext>
            </a:extLst>
          </p:cNvPr>
          <p:cNvSpPr/>
          <p:nvPr/>
        </p:nvSpPr>
        <p:spPr>
          <a:xfrm>
            <a:off x="7077863" y="4309887"/>
            <a:ext cx="160051" cy="15980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2B5767F-E094-DD48-9B77-F465900DDEEB}"/>
              </a:ext>
            </a:extLst>
          </p:cNvPr>
          <p:cNvSpPr/>
          <p:nvPr/>
        </p:nvSpPr>
        <p:spPr>
          <a:xfrm>
            <a:off x="4992475" y="4683261"/>
            <a:ext cx="160051" cy="15980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339AFA56-6BCC-8643-ACF3-7344CAA36BE0}"/>
              </a:ext>
            </a:extLst>
          </p:cNvPr>
          <p:cNvSpPr/>
          <p:nvPr/>
        </p:nvSpPr>
        <p:spPr>
          <a:xfrm>
            <a:off x="4643744" y="2577743"/>
            <a:ext cx="160051" cy="15980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01F86FFE-927C-3A41-BD9F-5EB7928B02AB}"/>
              </a:ext>
            </a:extLst>
          </p:cNvPr>
          <p:cNvCxnSpPr/>
          <p:nvPr/>
        </p:nvCxnSpPr>
        <p:spPr>
          <a:xfrm>
            <a:off x="4803795" y="2428943"/>
            <a:ext cx="348731" cy="259571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354" name="Rectangle 353">
            <a:extLst>
              <a:ext uri="{FF2B5EF4-FFF2-40B4-BE49-F238E27FC236}">
                <a16:creationId xmlns:a16="http://schemas.microsoft.com/office/drawing/2014/main" id="{39EC70C0-3CB0-154B-AF2F-E93A72B56D59}"/>
              </a:ext>
            </a:extLst>
          </p:cNvPr>
          <p:cNvSpPr/>
          <p:nvPr/>
        </p:nvSpPr>
        <p:spPr>
          <a:xfrm>
            <a:off x="3466489" y="1063695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61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906F-8E84-C743-925A-73E8254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Interconnect and Canal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0640C-76A6-F147-88E1-B6B9A50C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616" y="2779050"/>
            <a:ext cx="3854768" cy="3861739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9660BF-9D22-1444-A7DF-C29DA406EC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Place and route tool routes the output from one tile to the input of another tile by configuring these muxes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9ABFF-0736-2141-BCA0-1786A2046333}"/>
              </a:ext>
            </a:extLst>
          </p:cNvPr>
          <p:cNvSpPr txBox="1"/>
          <p:nvPr/>
        </p:nvSpPr>
        <p:spPr>
          <a:xfrm>
            <a:off x="7731434" y="6611779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dirty="0" err="1"/>
              <a:t>Keyi</a:t>
            </a:r>
            <a:r>
              <a:rPr lang="en-US" sz="1000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342554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F977-362A-CC47-9D66-B96A7910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31DF7-EF3E-3842-B063-4F59DCB8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016209" cy="4351338"/>
          </a:xfrm>
        </p:spPr>
        <p:txBody>
          <a:bodyPr/>
          <a:lstStyle/>
          <a:p>
            <a:r>
              <a:rPr lang="en-US" dirty="0"/>
              <a:t>CB Bias - which track direction and track number the CB is connected to </a:t>
            </a:r>
          </a:p>
          <a:p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386698-20AB-7749-B4E6-E516C39E0762}"/>
              </a:ext>
            </a:extLst>
          </p:cNvPr>
          <p:cNvSpPr/>
          <p:nvPr/>
        </p:nvSpPr>
        <p:spPr>
          <a:xfrm>
            <a:off x="3987104" y="1735152"/>
            <a:ext cx="4356619" cy="4655307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5DAD97-5F1B-9F42-BE30-9E8EA9D60FA0}"/>
              </a:ext>
            </a:extLst>
          </p:cNvPr>
          <p:cNvGrpSpPr/>
          <p:nvPr/>
        </p:nvGrpSpPr>
        <p:grpSpPr>
          <a:xfrm>
            <a:off x="4961169" y="3344486"/>
            <a:ext cx="1954535" cy="1365007"/>
            <a:chOff x="4791057" y="3468408"/>
            <a:chExt cx="1954535" cy="1365007"/>
          </a:xfrm>
          <a:solidFill>
            <a:srgbClr val="E7E6E6"/>
          </a:solidFill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C43EC3E-BD02-D84B-B003-979384BA9C68}"/>
                </a:ext>
              </a:extLst>
            </p:cNvPr>
            <p:cNvCxnSpPr>
              <a:cxnSpLocks/>
              <a:endCxn id="114" idx="0"/>
            </p:cNvCxnSpPr>
            <p:nvPr/>
          </p:nvCxnSpPr>
          <p:spPr>
            <a:xfrm>
              <a:off x="5465287" y="3468408"/>
              <a:ext cx="179166" cy="182662"/>
            </a:xfrm>
            <a:prstGeom prst="line">
              <a:avLst/>
            </a:prstGeom>
            <a:grpFill/>
            <a:ln w="28575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7A6B51A-E407-5645-9E21-45C58411969C}"/>
                </a:ext>
              </a:extLst>
            </p:cNvPr>
            <p:cNvSpPr/>
            <p:nvPr/>
          </p:nvSpPr>
          <p:spPr>
            <a:xfrm rot="2688808">
              <a:off x="4791057" y="4613787"/>
              <a:ext cx="217424" cy="219628"/>
            </a:xfrm>
            <a:prstGeom prst="rect">
              <a:avLst/>
            </a:prstGeom>
            <a:grpFill/>
            <a:ln w="63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358D35C3-5BA2-6448-AC22-951CCB9A8E6F}"/>
                </a:ext>
              </a:extLst>
            </p:cNvPr>
            <p:cNvCxnSpPr>
              <a:cxnSpLocks/>
              <a:stCxn id="112" idx="0"/>
              <a:endCxn id="114" idx="1"/>
            </p:cNvCxnSpPr>
            <p:nvPr/>
          </p:nvCxnSpPr>
          <p:spPr>
            <a:xfrm flipV="1">
              <a:off x="4977166" y="4409454"/>
              <a:ext cx="219421" cy="236244"/>
            </a:xfrm>
            <a:prstGeom prst="straightConnector1">
              <a:avLst/>
            </a:prstGeom>
            <a:grpFill/>
            <a:ln w="63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4" name="Trapezoid 113">
              <a:extLst>
                <a:ext uri="{FF2B5EF4-FFF2-40B4-BE49-F238E27FC236}">
                  <a16:creationId xmlns:a16="http://schemas.microsoft.com/office/drawing/2014/main" id="{FB728060-6B40-0345-97D5-A5CC0F970E72}"/>
                </a:ext>
              </a:extLst>
            </p:cNvPr>
            <p:cNvSpPr/>
            <p:nvPr/>
          </p:nvSpPr>
          <p:spPr>
            <a:xfrm rot="18921226">
              <a:off x="4859304" y="3586197"/>
              <a:ext cx="1886288" cy="449663"/>
            </a:xfrm>
            <a:prstGeom prst="trapezoid">
              <a:avLst>
                <a:gd name="adj" fmla="val 40728"/>
              </a:avLst>
            </a:prstGeom>
            <a:grpFill/>
            <a:ln w="63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9117BF0-8966-8D4C-8360-CA592004201F}"/>
              </a:ext>
            </a:extLst>
          </p:cNvPr>
          <p:cNvGrpSpPr/>
          <p:nvPr/>
        </p:nvGrpSpPr>
        <p:grpSpPr>
          <a:xfrm>
            <a:off x="4943457" y="3384794"/>
            <a:ext cx="3412624" cy="2992960"/>
            <a:chOff x="4791057" y="3232394"/>
            <a:chExt cx="3412624" cy="2992960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1D7C887-0DA6-2B4E-856C-FB5289CE6593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5465287" y="3468408"/>
              <a:ext cx="179166" cy="182662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  <a:headEnd type="triangle" w="lg" len="lg"/>
              <a:tailEnd type="none" w="med" len="med"/>
            </a:ln>
            <a:effectLst/>
          </p:spPr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9966EAD-DE8C-0342-A32F-A9DFEC3B1065}"/>
                </a:ext>
              </a:extLst>
            </p:cNvPr>
            <p:cNvSpPr/>
            <p:nvPr/>
          </p:nvSpPr>
          <p:spPr>
            <a:xfrm rot="2688808">
              <a:off x="4791057" y="4613787"/>
              <a:ext cx="217424" cy="219628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7C211E5-CADC-7544-8C72-7FFE150D19B8}"/>
                </a:ext>
              </a:extLst>
            </p:cNvPr>
            <p:cNvCxnSpPr>
              <a:cxnSpLocks/>
              <a:stCxn id="117" idx="0"/>
              <a:endCxn id="159" idx="1"/>
            </p:cNvCxnSpPr>
            <p:nvPr/>
          </p:nvCxnSpPr>
          <p:spPr>
            <a:xfrm flipV="1">
              <a:off x="4977166" y="4409454"/>
              <a:ext cx="219421" cy="23624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F6D3555-FAA4-6C43-8FC1-3A72AFCE78C2}"/>
                </a:ext>
              </a:extLst>
            </p:cNvPr>
            <p:cNvCxnSpPr>
              <a:cxnSpLocks/>
            </p:cNvCxnSpPr>
            <p:nvPr/>
          </p:nvCxnSpPr>
          <p:spPr>
            <a:xfrm>
              <a:off x="7124083" y="4043321"/>
              <a:ext cx="979822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028EC62-A886-FD42-B82C-E20050B83104}"/>
                </a:ext>
              </a:extLst>
            </p:cNvPr>
            <p:cNvCxnSpPr>
              <a:cxnSpLocks/>
            </p:cNvCxnSpPr>
            <p:nvPr/>
          </p:nvCxnSpPr>
          <p:spPr>
            <a:xfrm>
              <a:off x="7124083" y="4270081"/>
              <a:ext cx="77760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7C1AB9D-A673-1B4C-8FA0-A2C9A7859D8D}"/>
                </a:ext>
              </a:extLst>
            </p:cNvPr>
            <p:cNvCxnSpPr>
              <a:cxnSpLocks/>
            </p:cNvCxnSpPr>
            <p:nvPr/>
          </p:nvCxnSpPr>
          <p:spPr>
            <a:xfrm>
              <a:off x="7124083" y="4496841"/>
              <a:ext cx="575395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09B22B0-2253-EB40-A35B-1B90037A05F1}"/>
                </a:ext>
              </a:extLst>
            </p:cNvPr>
            <p:cNvCxnSpPr>
              <a:cxnSpLocks/>
            </p:cNvCxnSpPr>
            <p:nvPr/>
          </p:nvCxnSpPr>
          <p:spPr>
            <a:xfrm>
              <a:off x="7124083" y="4837103"/>
              <a:ext cx="270745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00E54-8025-154E-87AA-4CA56A2BD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083" y="4723601"/>
              <a:ext cx="373182" cy="122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340E46C-292C-654D-8EB2-38459647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124083" y="4383461"/>
              <a:ext cx="675171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F9BD3FF-B3ED-194E-B0AD-E8C2D7A9DBCD}"/>
                </a:ext>
              </a:extLst>
            </p:cNvPr>
            <p:cNvCxnSpPr>
              <a:cxnSpLocks/>
            </p:cNvCxnSpPr>
            <p:nvPr/>
          </p:nvCxnSpPr>
          <p:spPr>
            <a:xfrm>
              <a:off x="7124083" y="4610221"/>
              <a:ext cx="47295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9F7D2B8-F877-FE48-AFBB-26B7C55D0CA6}"/>
                </a:ext>
              </a:extLst>
            </p:cNvPr>
            <p:cNvCxnSpPr>
              <a:cxnSpLocks/>
            </p:cNvCxnSpPr>
            <p:nvPr/>
          </p:nvCxnSpPr>
          <p:spPr>
            <a:xfrm>
              <a:off x="7124083" y="4950486"/>
              <a:ext cx="17096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6E1136A-0F9A-7647-8471-24A70828FBD6}"/>
                </a:ext>
              </a:extLst>
            </p:cNvPr>
            <p:cNvCxnSpPr>
              <a:cxnSpLocks/>
            </p:cNvCxnSpPr>
            <p:nvPr/>
          </p:nvCxnSpPr>
          <p:spPr>
            <a:xfrm>
              <a:off x="7124083" y="4156701"/>
              <a:ext cx="877384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38E9AF-601E-3B4C-85FB-7443B9F1FE24}"/>
                </a:ext>
              </a:extLst>
            </p:cNvPr>
            <p:cNvCxnSpPr>
              <a:cxnSpLocks/>
            </p:cNvCxnSpPr>
            <p:nvPr/>
          </p:nvCxnSpPr>
          <p:spPr>
            <a:xfrm>
              <a:off x="7124083" y="3927806"/>
              <a:ext cx="1079598" cy="2135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95E509A-DA33-054D-9009-BD29F86B28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48039" y="5635666"/>
              <a:ext cx="979822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EADA3E0-B224-E843-B7DD-4C77E4590A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16214" y="5534559"/>
              <a:ext cx="77760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85B9DA8-BC05-4C46-B77E-EC2969867F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84388" y="5433453"/>
              <a:ext cx="575395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53F242D-FF01-8544-A867-A47FFE6664D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87193" y="5281128"/>
              <a:ext cx="270745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78B24FF-9522-4B43-993A-B353B5FAC8F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52502" y="5332285"/>
              <a:ext cx="373182" cy="122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66C2655-BDD4-A544-8658-E7DCB9B6D9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50966" y="5483341"/>
              <a:ext cx="675171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E79D8F-B87D-A24C-B68E-8EE3B267AA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19141" y="5382234"/>
              <a:ext cx="47295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0ABE461-D405-EB41-9A3D-49C529A885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35185" y="5231239"/>
              <a:ext cx="17096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708DAAB-F124-924A-A676-CA1C424C12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2792" y="5584447"/>
              <a:ext cx="877384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C0B905-695F-7D44-AFC5-A88F2BDD4E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15687" y="5684487"/>
              <a:ext cx="1079598" cy="2135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C84229-5F7B-2745-922B-D976C4DD748C}"/>
                </a:ext>
              </a:extLst>
            </p:cNvPr>
            <p:cNvCxnSpPr>
              <a:cxnSpLocks/>
            </p:cNvCxnSpPr>
            <p:nvPr/>
          </p:nvCxnSpPr>
          <p:spPr>
            <a:xfrm>
              <a:off x="6498005" y="3411112"/>
              <a:ext cx="634127" cy="633289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BD1357C-8A47-A54E-B500-051B5207A76B}"/>
                </a:ext>
              </a:extLst>
            </p:cNvPr>
            <p:cNvCxnSpPr>
              <a:cxnSpLocks/>
            </p:cNvCxnSpPr>
            <p:nvPr/>
          </p:nvCxnSpPr>
          <p:spPr>
            <a:xfrm>
              <a:off x="6383117" y="3526000"/>
              <a:ext cx="747282" cy="752107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1120FCF-FBDE-F646-89B8-D022C2BB7CF3}"/>
                </a:ext>
              </a:extLst>
            </p:cNvPr>
            <p:cNvCxnSpPr>
              <a:cxnSpLocks/>
            </p:cNvCxnSpPr>
            <p:nvPr/>
          </p:nvCxnSpPr>
          <p:spPr>
            <a:xfrm>
              <a:off x="6268229" y="3640888"/>
              <a:ext cx="855854" cy="855953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8DBCA96-E888-1D49-8498-81E73033A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5811" y="3813306"/>
              <a:ext cx="1028272" cy="1019647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35AF40A-2182-7A4C-8B12-485CC5802D1D}"/>
                </a:ext>
              </a:extLst>
            </p:cNvPr>
            <p:cNvCxnSpPr>
              <a:cxnSpLocks/>
            </p:cNvCxnSpPr>
            <p:nvPr/>
          </p:nvCxnSpPr>
          <p:spPr>
            <a:xfrm>
              <a:off x="6153255" y="3755862"/>
              <a:ext cx="970828" cy="970778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23D037-09F3-CF4C-BE12-3B36246AA1F5}"/>
                </a:ext>
              </a:extLst>
            </p:cNvPr>
            <p:cNvCxnSpPr>
              <a:cxnSpLocks/>
            </p:cNvCxnSpPr>
            <p:nvPr/>
          </p:nvCxnSpPr>
          <p:spPr>
            <a:xfrm>
              <a:off x="6325673" y="3583444"/>
              <a:ext cx="806459" cy="803797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243672D-7C9D-6844-B6F3-11D3E9D261F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785" y="3698332"/>
              <a:ext cx="921347" cy="919496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3616D74-C9D8-E04C-9142-2B3F5ACD3255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5814737" y="4410644"/>
              <a:ext cx="1527048" cy="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0C36C1D-0582-CB41-83F9-043148F632A5}"/>
                </a:ext>
              </a:extLst>
            </p:cNvPr>
            <p:cNvCxnSpPr>
              <a:cxnSpLocks/>
            </p:cNvCxnSpPr>
            <p:nvPr/>
          </p:nvCxnSpPr>
          <p:spPr>
            <a:xfrm>
              <a:off x="6440561" y="3468556"/>
              <a:ext cx="689838" cy="683503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B9703A7-2CD1-B742-81D1-E474439EBE3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435684" y="3642806"/>
              <a:ext cx="822960" cy="2135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6F35A7B-CEBC-E84C-A99A-839D369C7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9833" y="4099381"/>
              <a:ext cx="1040473" cy="1061181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C1724B1-7675-6144-9E58-ED15E3DCC6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4945" y="4214270"/>
              <a:ext cx="918102" cy="935163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BE99DD-55F1-674D-BB04-209EF2CF62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0057" y="4329157"/>
              <a:ext cx="805561" cy="823592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EB6F7F-04F4-504F-9787-CA989879BC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7639" y="4501575"/>
              <a:ext cx="627412" cy="64130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ABCC358-D24C-414E-8584-736C6E45AE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5169" y="4444045"/>
              <a:ext cx="686073" cy="698787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C550C9-19F5-4243-B6B7-89F8155DE9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7501" y="4271713"/>
              <a:ext cx="859081" cy="881036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417FB73-CF9B-9645-9891-2950C63694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2613" y="4386601"/>
              <a:ext cx="747567" cy="756231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F1248EB-445C-7144-86B0-93622FB9C3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0200" y="4559014"/>
              <a:ext cx="587361" cy="60557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7D2B2AB-1708-D748-9BD8-259CD536D5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2389" y="4156825"/>
              <a:ext cx="974050" cy="99181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92BE30B-5F50-BE4D-B353-2B727E48F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7276" y="4041937"/>
              <a:ext cx="1104936" cy="1103818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sp>
          <p:nvSpPr>
            <p:cNvPr id="159" name="Trapezoid 158">
              <a:extLst>
                <a:ext uri="{FF2B5EF4-FFF2-40B4-BE49-F238E27FC236}">
                  <a16:creationId xmlns:a16="http://schemas.microsoft.com/office/drawing/2014/main" id="{9F9A190B-C678-444E-B83A-0A8F50F6314B}"/>
                </a:ext>
              </a:extLst>
            </p:cNvPr>
            <p:cNvSpPr/>
            <p:nvPr/>
          </p:nvSpPr>
          <p:spPr>
            <a:xfrm rot="18921226">
              <a:off x="4859304" y="3586197"/>
              <a:ext cx="1886288" cy="449663"/>
            </a:xfrm>
            <a:prstGeom prst="trapezoid">
              <a:avLst>
                <a:gd name="adj" fmla="val 40728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1AE513-81A8-9645-BDD3-0A8F86FD9109}"/>
              </a:ext>
            </a:extLst>
          </p:cNvPr>
          <p:cNvSpPr/>
          <p:nvPr/>
        </p:nvSpPr>
        <p:spPr>
          <a:xfrm>
            <a:off x="4313299" y="2357721"/>
            <a:ext cx="1294244" cy="1251123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A940202-79CD-C145-B377-218081517F87}"/>
              </a:ext>
            </a:extLst>
          </p:cNvPr>
          <p:cNvSpPr txBox="1"/>
          <p:nvPr/>
        </p:nvSpPr>
        <p:spPr>
          <a:xfrm>
            <a:off x="4748991" y="1991124"/>
            <a:ext cx="211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20-to-1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muxes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53767E2-CB53-1E41-ABF0-50EE094742E8}"/>
              </a:ext>
            </a:extLst>
          </p:cNvPr>
          <p:cNvGrpSpPr/>
          <p:nvPr/>
        </p:nvGrpSpPr>
        <p:grpSpPr>
          <a:xfrm>
            <a:off x="7290279" y="1504106"/>
            <a:ext cx="808853" cy="2766999"/>
            <a:chOff x="7451643" y="1504107"/>
            <a:chExt cx="808853" cy="250973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C3C4D5A-7CA1-054C-8199-E181F7C82B8E}"/>
                </a:ext>
              </a:extLst>
            </p:cNvPr>
            <p:cNvCxnSpPr/>
            <p:nvPr/>
          </p:nvCxnSpPr>
          <p:spPr>
            <a:xfrm rot="5400000">
              <a:off x="6803416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0158AD4-E547-CC4A-A688-E3B389A0DB68}"/>
                </a:ext>
              </a:extLst>
            </p:cNvPr>
            <p:cNvCxnSpPr/>
            <p:nvPr/>
          </p:nvCxnSpPr>
          <p:spPr>
            <a:xfrm rot="5400000">
              <a:off x="6196777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D562B49-61FE-CA4F-B7DE-42A33843E349}"/>
                </a:ext>
              </a:extLst>
            </p:cNvPr>
            <p:cNvCxnSpPr/>
            <p:nvPr/>
          </p:nvCxnSpPr>
          <p:spPr>
            <a:xfrm rot="5400000">
              <a:off x="6601203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E8B883D-AB12-214A-8A5B-30F941E9FD4F}"/>
                </a:ext>
              </a:extLst>
            </p:cNvPr>
            <p:cNvCxnSpPr/>
            <p:nvPr/>
          </p:nvCxnSpPr>
          <p:spPr>
            <a:xfrm rot="5400000">
              <a:off x="639899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D6D500E-84E3-BC4E-B7A4-06DDFECE976F}"/>
                </a:ext>
              </a:extLst>
            </p:cNvPr>
            <p:cNvCxnSpPr/>
            <p:nvPr/>
          </p:nvCxnSpPr>
          <p:spPr>
            <a:xfrm rot="5400000">
              <a:off x="700563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043E67B-4E7C-8340-A645-DB174C7B53A3}"/>
              </a:ext>
            </a:extLst>
          </p:cNvPr>
          <p:cNvGrpSpPr/>
          <p:nvPr/>
        </p:nvGrpSpPr>
        <p:grpSpPr>
          <a:xfrm>
            <a:off x="7290279" y="4079326"/>
            <a:ext cx="808853" cy="2509732"/>
            <a:chOff x="7463112" y="1526872"/>
            <a:chExt cx="808853" cy="4804920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D1EEF51-5362-6F47-9C84-E9AAD7093395}"/>
                </a:ext>
              </a:extLst>
            </p:cNvPr>
            <p:cNvCxnSpPr/>
            <p:nvPr/>
          </p:nvCxnSpPr>
          <p:spPr>
            <a:xfrm rot="5400000">
              <a:off x="5667291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F7DAB2C-E776-314B-807E-C26BB5E1181E}"/>
                </a:ext>
              </a:extLst>
            </p:cNvPr>
            <p:cNvCxnSpPr/>
            <p:nvPr/>
          </p:nvCxnSpPr>
          <p:spPr>
            <a:xfrm rot="5400000">
              <a:off x="5060652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7CB63FF-9D9C-7D42-8E20-0AB25199A6A7}"/>
                </a:ext>
              </a:extLst>
            </p:cNvPr>
            <p:cNvCxnSpPr/>
            <p:nvPr/>
          </p:nvCxnSpPr>
          <p:spPr>
            <a:xfrm rot="5400000">
              <a:off x="5465078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5EC3692-03ED-644E-89A1-D976028623EA}"/>
                </a:ext>
              </a:extLst>
            </p:cNvPr>
            <p:cNvCxnSpPr/>
            <p:nvPr/>
          </p:nvCxnSpPr>
          <p:spPr>
            <a:xfrm rot="5400000">
              <a:off x="526286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0686251-C3F2-3E41-B081-59A9C11B66D1}"/>
                </a:ext>
              </a:extLst>
            </p:cNvPr>
            <p:cNvCxnSpPr/>
            <p:nvPr/>
          </p:nvCxnSpPr>
          <p:spPr>
            <a:xfrm rot="5400000">
              <a:off x="586950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AD9A787-2378-8040-8700-602FB395904C}"/>
              </a:ext>
            </a:extLst>
          </p:cNvPr>
          <p:cNvGrpSpPr/>
          <p:nvPr/>
        </p:nvGrpSpPr>
        <p:grpSpPr>
          <a:xfrm flipV="1">
            <a:off x="7390055" y="3559299"/>
            <a:ext cx="808853" cy="3029759"/>
            <a:chOff x="7451643" y="1504107"/>
            <a:chExt cx="808853" cy="2509732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28E96EE-734B-3B4B-861F-5B32F0B27621}"/>
                </a:ext>
              </a:extLst>
            </p:cNvPr>
            <p:cNvCxnSpPr/>
            <p:nvPr/>
          </p:nvCxnSpPr>
          <p:spPr>
            <a:xfrm rot="5400000">
              <a:off x="6803416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CCADF25-1389-954F-936C-817C4F696BB5}"/>
                </a:ext>
              </a:extLst>
            </p:cNvPr>
            <p:cNvCxnSpPr/>
            <p:nvPr/>
          </p:nvCxnSpPr>
          <p:spPr>
            <a:xfrm rot="5400000">
              <a:off x="6196777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D5B266F-9351-C345-96A4-7C2E09EB65B0}"/>
                </a:ext>
              </a:extLst>
            </p:cNvPr>
            <p:cNvCxnSpPr/>
            <p:nvPr/>
          </p:nvCxnSpPr>
          <p:spPr>
            <a:xfrm rot="5400000">
              <a:off x="6601203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781CB30-8478-E646-8A26-874E6D1A7885}"/>
                </a:ext>
              </a:extLst>
            </p:cNvPr>
            <p:cNvCxnSpPr/>
            <p:nvPr/>
          </p:nvCxnSpPr>
          <p:spPr>
            <a:xfrm rot="5400000">
              <a:off x="639899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4C000C3-82CC-3B42-8069-602B50D9576F}"/>
                </a:ext>
              </a:extLst>
            </p:cNvPr>
            <p:cNvCxnSpPr/>
            <p:nvPr/>
          </p:nvCxnSpPr>
          <p:spPr>
            <a:xfrm rot="5400000">
              <a:off x="700563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D921900-93ED-CC4C-A210-9E370677C47A}"/>
              </a:ext>
            </a:extLst>
          </p:cNvPr>
          <p:cNvGrpSpPr/>
          <p:nvPr/>
        </p:nvGrpSpPr>
        <p:grpSpPr>
          <a:xfrm flipV="1">
            <a:off x="7390055" y="1504106"/>
            <a:ext cx="808853" cy="2267051"/>
            <a:chOff x="7463112" y="1526872"/>
            <a:chExt cx="808853" cy="4804920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CA4638-F9BA-C643-BC01-EE481C9D354E}"/>
                </a:ext>
              </a:extLst>
            </p:cNvPr>
            <p:cNvCxnSpPr/>
            <p:nvPr/>
          </p:nvCxnSpPr>
          <p:spPr>
            <a:xfrm rot="5400000">
              <a:off x="5667291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74442F3-E544-5943-8A32-6B2EF8DC4562}"/>
                </a:ext>
              </a:extLst>
            </p:cNvPr>
            <p:cNvCxnSpPr/>
            <p:nvPr/>
          </p:nvCxnSpPr>
          <p:spPr>
            <a:xfrm rot="5400000">
              <a:off x="5060652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76BFB17-D2B7-0547-89C5-0E710A6DA418}"/>
                </a:ext>
              </a:extLst>
            </p:cNvPr>
            <p:cNvCxnSpPr/>
            <p:nvPr/>
          </p:nvCxnSpPr>
          <p:spPr>
            <a:xfrm rot="5400000">
              <a:off x="5465078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D9F63B1-4371-2A47-B7F0-C66CC64AB346}"/>
                </a:ext>
              </a:extLst>
            </p:cNvPr>
            <p:cNvCxnSpPr/>
            <p:nvPr/>
          </p:nvCxnSpPr>
          <p:spPr>
            <a:xfrm rot="5400000">
              <a:off x="526286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77320D0-54D2-304D-8E07-97413EF3D205}"/>
                </a:ext>
              </a:extLst>
            </p:cNvPr>
            <p:cNvCxnSpPr/>
            <p:nvPr/>
          </p:nvCxnSpPr>
          <p:spPr>
            <a:xfrm rot="5400000">
              <a:off x="586950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F1E64EF9-1109-D549-9268-79F2B96BFA5E}"/>
              </a:ext>
            </a:extLst>
          </p:cNvPr>
          <p:cNvSpPr txBox="1"/>
          <p:nvPr/>
        </p:nvSpPr>
        <p:spPr>
          <a:xfrm rot="18922821">
            <a:off x="5389787" y="2443197"/>
            <a:ext cx="220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 (identical mux as A)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8385F6B-314A-0A4C-8D14-BCB177717EC3}"/>
              </a:ext>
            </a:extLst>
          </p:cNvPr>
          <p:cNvGrpSpPr/>
          <p:nvPr/>
        </p:nvGrpSpPr>
        <p:grpSpPr>
          <a:xfrm rot="16200000" flipH="1">
            <a:off x="5769714" y="3308117"/>
            <a:ext cx="808853" cy="4827685"/>
            <a:chOff x="7451643" y="1504107"/>
            <a:chExt cx="808853" cy="4827685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ED9034C-B576-474B-AB2E-77CAFDD45F66}"/>
                </a:ext>
              </a:extLst>
            </p:cNvPr>
            <p:cNvGrpSpPr/>
            <p:nvPr/>
          </p:nvGrpSpPr>
          <p:grpSpPr>
            <a:xfrm>
              <a:off x="7451643" y="1504107"/>
              <a:ext cx="808853" cy="2509732"/>
              <a:chOff x="7451643" y="1504107"/>
              <a:chExt cx="808853" cy="2509732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56EF6B76-7BBD-7E4A-BC49-E19651CAF742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258F8ED-24A3-474D-BF2D-C881F722CDD0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9CE0104-725C-6944-9B5A-439B1906A766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821AEE33-9149-FC4C-9EFD-085E415038C6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D77E773-0DF4-7547-A292-AB9BDE8CAAC3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2AC40C30-455A-FF42-94A8-0812939D6DB8}"/>
                </a:ext>
              </a:extLst>
            </p:cNvPr>
            <p:cNvGrpSpPr/>
            <p:nvPr/>
          </p:nvGrpSpPr>
          <p:grpSpPr>
            <a:xfrm>
              <a:off x="7451643" y="3822060"/>
              <a:ext cx="808853" cy="2509732"/>
              <a:chOff x="7463112" y="1526872"/>
              <a:chExt cx="808853" cy="4804920"/>
            </a:xfrm>
          </p:grpSpPr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C65928A-F334-FF4C-8603-8F30DF92582F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48AAC1B9-F954-EE47-BB95-A397FBCF4285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17B3D9F-B1C0-6343-90C6-1F968CA0E39B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E8663B7-F4CA-3743-A472-F9843C4A775C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0DD4A8D-3A1D-0244-9EDF-1272E2596C75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8BDB7C-FB6D-5C4E-A782-B45F2B00842F}"/>
              </a:ext>
            </a:extLst>
          </p:cNvPr>
          <p:cNvGrpSpPr/>
          <p:nvPr/>
        </p:nvGrpSpPr>
        <p:grpSpPr>
          <a:xfrm rot="16200000" flipH="1" flipV="1">
            <a:off x="6797310" y="4435490"/>
            <a:ext cx="808853" cy="2772491"/>
            <a:chOff x="7451643" y="1504107"/>
            <a:chExt cx="808853" cy="2509732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33FD97B-E4F8-1D47-8451-E1449822A63A}"/>
                </a:ext>
              </a:extLst>
            </p:cNvPr>
            <p:cNvCxnSpPr/>
            <p:nvPr/>
          </p:nvCxnSpPr>
          <p:spPr>
            <a:xfrm rot="5400000">
              <a:off x="6803416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7252E7B-95C6-404E-A90F-AE0A4925CF24}"/>
                </a:ext>
              </a:extLst>
            </p:cNvPr>
            <p:cNvCxnSpPr/>
            <p:nvPr/>
          </p:nvCxnSpPr>
          <p:spPr>
            <a:xfrm rot="5400000">
              <a:off x="6196777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D4FF4D39-723C-0746-9B1A-352450DC4D70}"/>
                </a:ext>
              </a:extLst>
            </p:cNvPr>
            <p:cNvCxnSpPr/>
            <p:nvPr/>
          </p:nvCxnSpPr>
          <p:spPr>
            <a:xfrm rot="5400000">
              <a:off x="6601203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5D85355-46DF-D942-985A-C3D5267EEFBE}"/>
                </a:ext>
              </a:extLst>
            </p:cNvPr>
            <p:cNvCxnSpPr/>
            <p:nvPr/>
          </p:nvCxnSpPr>
          <p:spPr>
            <a:xfrm rot="5400000">
              <a:off x="639899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D6E7291-0A0E-B146-9E0E-C9604E69D69B}"/>
                </a:ext>
              </a:extLst>
            </p:cNvPr>
            <p:cNvCxnSpPr/>
            <p:nvPr/>
          </p:nvCxnSpPr>
          <p:spPr>
            <a:xfrm rot="5400000">
              <a:off x="7005630" y="2758973"/>
              <a:ext cx="2509732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non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9C0FA25-6B1F-A44D-88D9-7F9F4573EA7A}"/>
              </a:ext>
            </a:extLst>
          </p:cNvPr>
          <p:cNvGrpSpPr/>
          <p:nvPr/>
        </p:nvGrpSpPr>
        <p:grpSpPr>
          <a:xfrm rot="16200000" flipH="1" flipV="1">
            <a:off x="4489396" y="4688209"/>
            <a:ext cx="808853" cy="2267051"/>
            <a:chOff x="7463112" y="1526872"/>
            <a:chExt cx="808853" cy="480492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8565E5D-7078-C744-A00D-CF6C82D59C0B}"/>
                </a:ext>
              </a:extLst>
            </p:cNvPr>
            <p:cNvCxnSpPr/>
            <p:nvPr/>
          </p:nvCxnSpPr>
          <p:spPr>
            <a:xfrm rot="5400000">
              <a:off x="5667291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268E48-6658-114B-8BAE-7D07E8A3DFD1}"/>
                </a:ext>
              </a:extLst>
            </p:cNvPr>
            <p:cNvCxnSpPr/>
            <p:nvPr/>
          </p:nvCxnSpPr>
          <p:spPr>
            <a:xfrm rot="5400000">
              <a:off x="5060652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8A01A1A-C6CC-6A42-B128-874D3CF096F3}"/>
                </a:ext>
              </a:extLst>
            </p:cNvPr>
            <p:cNvCxnSpPr/>
            <p:nvPr/>
          </p:nvCxnSpPr>
          <p:spPr>
            <a:xfrm rot="5400000">
              <a:off x="5465078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E72BC879-0EC6-BA47-910C-04070FE5A731}"/>
                </a:ext>
              </a:extLst>
            </p:cNvPr>
            <p:cNvCxnSpPr/>
            <p:nvPr/>
          </p:nvCxnSpPr>
          <p:spPr>
            <a:xfrm rot="5400000">
              <a:off x="526286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C6017E7-BC97-274A-832D-C1D9EC037653}"/>
                </a:ext>
              </a:extLst>
            </p:cNvPr>
            <p:cNvCxnSpPr/>
            <p:nvPr/>
          </p:nvCxnSpPr>
          <p:spPr>
            <a:xfrm rot="5400000">
              <a:off x="5869505" y="3929332"/>
              <a:ext cx="4804920" cy="0"/>
            </a:xfrm>
            <a:prstGeom prst="lin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headEnd type="triangle" w="lg" len="lg"/>
              <a:tailEnd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3D72C1C0-0C2B-8F4F-ADE5-EF00DF6743DE}"/>
              </a:ext>
            </a:extLst>
          </p:cNvPr>
          <p:cNvSpPr/>
          <p:nvPr/>
        </p:nvSpPr>
        <p:spPr>
          <a:xfrm>
            <a:off x="7139318" y="5164584"/>
            <a:ext cx="1198634" cy="1190250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SB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5CF1914-EC9F-3C4E-92B2-990550DAD7D9}"/>
              </a:ext>
            </a:extLst>
          </p:cNvPr>
          <p:cNvSpPr txBox="1"/>
          <p:nvPr/>
        </p:nvSpPr>
        <p:spPr>
          <a:xfrm rot="19141898">
            <a:off x="5480828" y="38321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0B787-B360-3B47-A9FB-7FF20C85B9E0}"/>
              </a:ext>
            </a:extLst>
          </p:cNvPr>
          <p:cNvSpPr txBox="1"/>
          <p:nvPr/>
        </p:nvSpPr>
        <p:spPr>
          <a:xfrm>
            <a:off x="3906161" y="1391940"/>
            <a:ext cx="304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Garnet we changed the bias</a:t>
            </a:r>
          </a:p>
        </p:txBody>
      </p:sp>
    </p:spTree>
    <p:extLst>
      <p:ext uri="{BB962C8B-B14F-4D97-AF65-F5344CB8AC3E}">
        <p14:creationId xmlns:p14="http://schemas.microsoft.com/office/powerpoint/2010/main" val="1771182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FDBF-722E-A240-944C-4547F3A8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9370-EBFA-9142-B698-B9A65AE7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767608"/>
            <a:ext cx="3863135" cy="200510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Number of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length of each track segment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Internal SB topology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29F4C-24E4-F742-93FF-473591D51EFE}"/>
              </a:ext>
            </a:extLst>
          </p:cNvPr>
          <p:cNvGrpSpPr/>
          <p:nvPr/>
        </p:nvGrpSpPr>
        <p:grpSpPr>
          <a:xfrm>
            <a:off x="5082787" y="866541"/>
            <a:ext cx="1713237" cy="3353681"/>
            <a:chOff x="6187620" y="1690688"/>
            <a:chExt cx="908629" cy="17786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74D24F-6EE3-7C40-8F13-ABCE77917CA2}"/>
                </a:ext>
              </a:extLst>
            </p:cNvPr>
            <p:cNvGrpSpPr/>
            <p:nvPr/>
          </p:nvGrpSpPr>
          <p:grpSpPr>
            <a:xfrm>
              <a:off x="6187620" y="1690688"/>
              <a:ext cx="808853" cy="179973"/>
              <a:chOff x="7451643" y="1504107"/>
              <a:chExt cx="808853" cy="250973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A8D06A7-7C55-DC4E-81CA-9240DCC5D42B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530406-A62C-6749-92A9-7F540D774E43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18A783A-2956-FB46-ADDE-8DAFD4DB4405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C617B05-EF3D-874D-9CE9-8C53B41CED5E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CD402DB-3F78-A648-9A27-F27C27D80524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3A592BD-CF24-964D-9A94-7D462BFF220E}"/>
                </a:ext>
              </a:extLst>
            </p:cNvPr>
            <p:cNvGrpSpPr/>
            <p:nvPr/>
          </p:nvGrpSpPr>
          <p:grpSpPr>
            <a:xfrm>
              <a:off x="6187620" y="1846993"/>
              <a:ext cx="808853" cy="1266422"/>
              <a:chOff x="7463112" y="1526872"/>
              <a:chExt cx="808853" cy="480492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86D5533-ED37-D146-8B27-B72F989C28B4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9AEB80F-65D4-F149-8AA4-417FEB663732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6070D50-F9F3-B442-B2E0-1185DCA903F5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4DA55BF-67A3-3D49-88A4-6D31E9175DB8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399391C-A50B-3F4E-8A88-55C824D88A27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C28463-123A-AD4A-80E7-677758F3AC38}"/>
                </a:ext>
              </a:extLst>
            </p:cNvPr>
            <p:cNvGrpSpPr/>
            <p:nvPr/>
          </p:nvGrpSpPr>
          <p:grpSpPr>
            <a:xfrm flipV="1">
              <a:off x="6287396" y="2252237"/>
              <a:ext cx="808853" cy="1217103"/>
              <a:chOff x="7451643" y="1504107"/>
              <a:chExt cx="808853" cy="250973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979710A-0375-8945-893E-8C2CABBA7761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458C5FD-33A3-C748-B1E8-0F738D439AA9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71F52D3-9A12-4B40-9DB2-EBDFEE4BA0AC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0AF27B3-BA44-FB44-B8D6-8F8421DA9AE5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08F5E15-7992-4648-9A62-B9578F21265A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55DA7E-44EA-2E4E-B3AB-969A86CC3735}"/>
                </a:ext>
              </a:extLst>
            </p:cNvPr>
            <p:cNvGrpSpPr/>
            <p:nvPr/>
          </p:nvGrpSpPr>
          <p:grpSpPr>
            <a:xfrm flipV="1">
              <a:off x="6287396" y="1846994"/>
              <a:ext cx="808853" cy="438114"/>
              <a:chOff x="7463112" y="1526872"/>
              <a:chExt cx="808853" cy="480492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27CBC36-510A-684B-A83C-4CEBB5FD5B06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1C5721-CFCB-FC49-AE80-3450D32C8321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3FD6C9B-E4E4-3244-97D0-AFC3CE084DDB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A23D850-24E5-734F-9CB6-EFB6CF112ABF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3B26199-8EE4-7342-9978-67ADAB27345A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5B5EDF-6C09-D24A-AFFB-B9A7C4E0589B}"/>
              </a:ext>
            </a:extLst>
          </p:cNvPr>
          <p:cNvGrpSpPr/>
          <p:nvPr/>
        </p:nvGrpSpPr>
        <p:grpSpPr>
          <a:xfrm flipH="1">
            <a:off x="5071551" y="3176440"/>
            <a:ext cx="1713237" cy="3353681"/>
            <a:chOff x="5578983" y="3176440"/>
            <a:chExt cx="1713237" cy="33536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B76AA2-832E-BA4A-AFC7-D98220E74EAC}"/>
                </a:ext>
              </a:extLst>
            </p:cNvPr>
            <p:cNvGrpSpPr/>
            <p:nvPr/>
          </p:nvGrpSpPr>
          <p:grpSpPr>
            <a:xfrm>
              <a:off x="5578983" y="3847543"/>
              <a:ext cx="1525107" cy="2682578"/>
              <a:chOff x="5578983" y="3847543"/>
              <a:chExt cx="1525107" cy="26825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5C3B7D5-9368-EB48-A0E1-46E14DC14239}"/>
                  </a:ext>
                </a:extLst>
              </p:cNvPr>
              <p:cNvGrpSpPr/>
              <p:nvPr/>
            </p:nvGrpSpPr>
            <p:grpSpPr>
              <a:xfrm rot="10800000" flipH="1">
                <a:off x="5578983" y="6190779"/>
                <a:ext cx="1525107" cy="339342"/>
                <a:chOff x="7451643" y="1504107"/>
                <a:chExt cx="808853" cy="2509732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AB3605B-1306-C54A-B5CA-7330119C2FF2}"/>
                    </a:ext>
                  </a:extLst>
                </p:cNvPr>
                <p:cNvCxnSpPr/>
                <p:nvPr/>
              </p:nvCxnSpPr>
              <p:spPr>
                <a:xfrm rot="5400000">
                  <a:off x="6803416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CED3075-6A5F-204A-91AB-6393682A5494}"/>
                    </a:ext>
                  </a:extLst>
                </p:cNvPr>
                <p:cNvCxnSpPr/>
                <p:nvPr/>
              </p:nvCxnSpPr>
              <p:spPr>
                <a:xfrm rot="5400000">
                  <a:off x="6196777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04FE134-2DE0-8B41-B56D-1F087FF24AFB}"/>
                    </a:ext>
                  </a:extLst>
                </p:cNvPr>
                <p:cNvCxnSpPr/>
                <p:nvPr/>
              </p:nvCxnSpPr>
              <p:spPr>
                <a:xfrm rot="5400000">
                  <a:off x="6601203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742AF37-E313-2F42-A8EA-3058C5AF6C7B}"/>
                    </a:ext>
                  </a:extLst>
                </p:cNvPr>
                <p:cNvCxnSpPr/>
                <p:nvPr/>
              </p:nvCxnSpPr>
              <p:spPr>
                <a:xfrm rot="5400000">
                  <a:off x="639899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FB443D0-C04D-4E46-828F-15036BA61296}"/>
                    </a:ext>
                  </a:extLst>
                </p:cNvPr>
                <p:cNvCxnSpPr/>
                <p:nvPr/>
              </p:nvCxnSpPr>
              <p:spPr>
                <a:xfrm rot="5400000">
                  <a:off x="700563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C65DE14-EC2C-254D-BFF1-0E5311D2CF42}"/>
                  </a:ext>
                </a:extLst>
              </p:cNvPr>
              <p:cNvGrpSpPr/>
              <p:nvPr/>
            </p:nvGrpSpPr>
            <p:grpSpPr>
              <a:xfrm rot="10800000" flipH="1">
                <a:off x="5578983" y="3847543"/>
                <a:ext cx="1525107" cy="2387862"/>
                <a:chOff x="7463112" y="1526872"/>
                <a:chExt cx="808853" cy="4804920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C0F90F3-AF08-F648-9892-E63304B298DE}"/>
                    </a:ext>
                  </a:extLst>
                </p:cNvPr>
                <p:cNvCxnSpPr/>
                <p:nvPr/>
              </p:nvCxnSpPr>
              <p:spPr>
                <a:xfrm rot="5400000">
                  <a:off x="5667291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56003BB-1CCD-7D42-B8C5-CA966BE51DB8}"/>
                    </a:ext>
                  </a:extLst>
                </p:cNvPr>
                <p:cNvCxnSpPr/>
                <p:nvPr/>
              </p:nvCxnSpPr>
              <p:spPr>
                <a:xfrm rot="5400000">
                  <a:off x="5060652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ECCB708-7E5C-8D46-B2DE-A130DED86630}"/>
                    </a:ext>
                  </a:extLst>
                </p:cNvPr>
                <p:cNvCxnSpPr/>
                <p:nvPr/>
              </p:nvCxnSpPr>
              <p:spPr>
                <a:xfrm rot="5400000">
                  <a:off x="5465078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C5F6FDC-C83B-CA4C-9A15-AAEC11790B48}"/>
                    </a:ext>
                  </a:extLst>
                </p:cNvPr>
                <p:cNvCxnSpPr/>
                <p:nvPr/>
              </p:nvCxnSpPr>
              <p:spPr>
                <a:xfrm rot="5400000">
                  <a:off x="526286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4474E59-6E5F-4D40-BF99-B50E8F1CCED4}"/>
                    </a:ext>
                  </a:extLst>
                </p:cNvPr>
                <p:cNvCxnSpPr/>
                <p:nvPr/>
              </p:nvCxnSpPr>
              <p:spPr>
                <a:xfrm rot="5400000">
                  <a:off x="586950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4F81BD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57697C-8DDA-4A44-8B82-D7AD94465D7B}"/>
                </a:ext>
              </a:extLst>
            </p:cNvPr>
            <p:cNvGrpSpPr/>
            <p:nvPr/>
          </p:nvGrpSpPr>
          <p:grpSpPr>
            <a:xfrm>
              <a:off x="5767113" y="3176440"/>
              <a:ext cx="1525107" cy="3058963"/>
              <a:chOff x="5767113" y="3176440"/>
              <a:chExt cx="1525107" cy="305896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E73919A-3A13-6A42-BE78-B56791E131EA}"/>
                  </a:ext>
                </a:extLst>
              </p:cNvPr>
              <p:cNvGrpSpPr/>
              <p:nvPr/>
            </p:nvGrpSpPr>
            <p:grpSpPr>
              <a:xfrm rot="10800000" flipH="1" flipV="1">
                <a:off x="5767113" y="3176440"/>
                <a:ext cx="1525107" cy="2294870"/>
                <a:chOff x="7451643" y="1504107"/>
                <a:chExt cx="808853" cy="2509732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450AABD-08EE-FC45-A7AF-877A22E2214C}"/>
                    </a:ext>
                  </a:extLst>
                </p:cNvPr>
                <p:cNvCxnSpPr/>
                <p:nvPr/>
              </p:nvCxnSpPr>
              <p:spPr>
                <a:xfrm rot="5400000">
                  <a:off x="6803416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376AF65-36AD-2942-9DF8-5B4460E018E8}"/>
                    </a:ext>
                  </a:extLst>
                </p:cNvPr>
                <p:cNvCxnSpPr/>
                <p:nvPr/>
              </p:nvCxnSpPr>
              <p:spPr>
                <a:xfrm rot="5400000">
                  <a:off x="6196777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1FB09DE-156B-8843-9267-E2BDAC9607F5}"/>
                    </a:ext>
                  </a:extLst>
                </p:cNvPr>
                <p:cNvCxnSpPr/>
                <p:nvPr/>
              </p:nvCxnSpPr>
              <p:spPr>
                <a:xfrm rot="5400000">
                  <a:off x="6601203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62F2FCE-54C9-8348-A161-7989101AD51C}"/>
                    </a:ext>
                  </a:extLst>
                </p:cNvPr>
                <p:cNvCxnSpPr/>
                <p:nvPr/>
              </p:nvCxnSpPr>
              <p:spPr>
                <a:xfrm rot="5400000">
                  <a:off x="639899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5A2C7AA-60F5-D342-8B2E-61153E06D643}"/>
                    </a:ext>
                  </a:extLst>
                </p:cNvPr>
                <p:cNvCxnSpPr/>
                <p:nvPr/>
              </p:nvCxnSpPr>
              <p:spPr>
                <a:xfrm rot="5400000">
                  <a:off x="7005630" y="2758973"/>
                  <a:ext cx="2509732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non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459D75C-B51E-5044-A1FC-A865B2F43AF6}"/>
                  </a:ext>
                </a:extLst>
              </p:cNvPr>
              <p:cNvGrpSpPr/>
              <p:nvPr/>
            </p:nvGrpSpPr>
            <p:grpSpPr>
              <a:xfrm rot="10800000" flipH="1" flipV="1">
                <a:off x="5767113" y="5409331"/>
                <a:ext cx="1525107" cy="826072"/>
                <a:chOff x="7463112" y="1526872"/>
                <a:chExt cx="808853" cy="480492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FAB7B06-43ED-5144-B137-C14E664E91E3}"/>
                    </a:ext>
                  </a:extLst>
                </p:cNvPr>
                <p:cNvCxnSpPr/>
                <p:nvPr/>
              </p:nvCxnSpPr>
              <p:spPr>
                <a:xfrm rot="5400000">
                  <a:off x="5667291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2DC54C0-4E4C-8341-B79C-27CEA1C2F304}"/>
                    </a:ext>
                  </a:extLst>
                </p:cNvPr>
                <p:cNvCxnSpPr/>
                <p:nvPr/>
              </p:nvCxnSpPr>
              <p:spPr>
                <a:xfrm rot="5400000">
                  <a:off x="5060652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9782E7FC-B830-9A40-959D-C50536FD4166}"/>
                    </a:ext>
                  </a:extLst>
                </p:cNvPr>
                <p:cNvCxnSpPr/>
                <p:nvPr/>
              </p:nvCxnSpPr>
              <p:spPr>
                <a:xfrm rot="5400000">
                  <a:off x="5465078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8AB92F9-9312-B541-B968-B662A0A8E0DB}"/>
                    </a:ext>
                  </a:extLst>
                </p:cNvPr>
                <p:cNvCxnSpPr/>
                <p:nvPr/>
              </p:nvCxnSpPr>
              <p:spPr>
                <a:xfrm rot="5400000">
                  <a:off x="526286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A96B944-39B3-7A46-8377-2116856E4757}"/>
                    </a:ext>
                  </a:extLst>
                </p:cNvPr>
                <p:cNvCxnSpPr/>
                <p:nvPr/>
              </p:nvCxnSpPr>
              <p:spPr>
                <a:xfrm rot="5400000">
                  <a:off x="5869505" y="3929332"/>
                  <a:ext cx="4804920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headEnd type="triangle" w="lg" len="lg"/>
                  <a:tailEnd w="lg" len="lg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3960D6-2553-A849-84CB-858EE7E40FDE}"/>
              </a:ext>
            </a:extLst>
          </p:cNvPr>
          <p:cNvGrpSpPr/>
          <p:nvPr/>
        </p:nvGrpSpPr>
        <p:grpSpPr>
          <a:xfrm rot="5400000">
            <a:off x="6226502" y="2007153"/>
            <a:ext cx="1713236" cy="3353681"/>
            <a:chOff x="6187620" y="1690688"/>
            <a:chExt cx="908629" cy="177865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8F4C3A7-1DAB-E94A-A601-272F06392BDF}"/>
                </a:ext>
              </a:extLst>
            </p:cNvPr>
            <p:cNvGrpSpPr/>
            <p:nvPr/>
          </p:nvGrpSpPr>
          <p:grpSpPr>
            <a:xfrm>
              <a:off x="6187620" y="1690688"/>
              <a:ext cx="808853" cy="179973"/>
              <a:chOff x="7451643" y="1504107"/>
              <a:chExt cx="808853" cy="2509732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2E97B36-0839-F74F-9EBA-15616C3A0597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C4967F3-4CEA-0A49-B48A-4132DABADE2B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1FA9387-CF28-8A40-91EA-6436C8424B79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8464296-FC92-DB45-A72B-23673E4D0CCB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8DC46C3-F413-C24D-A526-DD098FE35044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CA388C5-A2BA-C646-9889-E61EE2D4E00B}"/>
                </a:ext>
              </a:extLst>
            </p:cNvPr>
            <p:cNvGrpSpPr/>
            <p:nvPr/>
          </p:nvGrpSpPr>
          <p:grpSpPr>
            <a:xfrm>
              <a:off x="6187620" y="1846993"/>
              <a:ext cx="808853" cy="1266422"/>
              <a:chOff x="7463112" y="1526872"/>
              <a:chExt cx="808853" cy="4804920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658D7CD-45A5-644C-9FCD-DF3809721EF0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B1A7AD3-1492-3E4B-B9B3-D0ECB63239F2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7719183-DBAC-2D4D-866E-1E7BC17FD801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4E19FF-F501-8D4E-993A-2D42E381851B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4433D3D-F354-0841-859F-2A5569943818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8E500B-A83B-F34B-999E-188E0A5FBBA2}"/>
                </a:ext>
              </a:extLst>
            </p:cNvPr>
            <p:cNvGrpSpPr/>
            <p:nvPr/>
          </p:nvGrpSpPr>
          <p:grpSpPr>
            <a:xfrm flipV="1">
              <a:off x="6287396" y="2252237"/>
              <a:ext cx="808853" cy="1217103"/>
              <a:chOff x="7451643" y="1504107"/>
              <a:chExt cx="808853" cy="2509732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B164D1E-1854-8B4F-AB68-A0D20437C06A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7967FC3-AC44-814D-BF4B-77B88B31B84F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533EB77-F185-164B-97FD-C61D8BC8E034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AD1F114-879C-1A49-B30F-1A205CA2A6E7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5FDDA1D-40DB-0942-A439-3EB210B879A3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68A0CD2-CF59-5247-8029-42F368933291}"/>
                </a:ext>
              </a:extLst>
            </p:cNvPr>
            <p:cNvGrpSpPr/>
            <p:nvPr/>
          </p:nvGrpSpPr>
          <p:grpSpPr>
            <a:xfrm flipV="1">
              <a:off x="6287396" y="1846994"/>
              <a:ext cx="808853" cy="438114"/>
              <a:chOff x="7463112" y="1526872"/>
              <a:chExt cx="808853" cy="4804920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413D85E-7D54-F54C-B1CA-76DD4D076F35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AEA79A-8C84-4541-A8C8-5C1B705AC976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4B5F5E8-C7EF-0140-8329-50A63B6E1716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AA85EF7-C327-8B45-9FD9-0A562A7253F4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355845B-07C5-D740-8EEF-713F49A8AF01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D20CFB6-8CA6-464D-A482-E0FF86BF4209}"/>
              </a:ext>
            </a:extLst>
          </p:cNvPr>
          <p:cNvGrpSpPr/>
          <p:nvPr/>
        </p:nvGrpSpPr>
        <p:grpSpPr>
          <a:xfrm rot="5400000" flipH="1" flipV="1">
            <a:off x="3916602" y="1995917"/>
            <a:ext cx="1713236" cy="3353681"/>
            <a:chOff x="6187620" y="1690688"/>
            <a:chExt cx="908629" cy="177865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F44D97F-9722-3D4F-89D8-E440607B20BE}"/>
                </a:ext>
              </a:extLst>
            </p:cNvPr>
            <p:cNvGrpSpPr/>
            <p:nvPr/>
          </p:nvGrpSpPr>
          <p:grpSpPr>
            <a:xfrm>
              <a:off x="6187620" y="1690688"/>
              <a:ext cx="808853" cy="179973"/>
              <a:chOff x="7451643" y="1504107"/>
              <a:chExt cx="808853" cy="2509732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C9228C9-6310-0643-A681-D06B82BE9C2C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C48E31A-DD7D-0343-A274-03CFA3A2FE94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5413D8C-0EDA-504A-94F1-4050C1B0D40F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A73848F-6FC2-ED4D-8A1B-6C7D90ECD79E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586D9FC-C021-4B42-935A-D1B6FF0FB644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00C77C5-5CDB-5B43-86A2-1F4EE6D45BB7}"/>
                </a:ext>
              </a:extLst>
            </p:cNvPr>
            <p:cNvGrpSpPr/>
            <p:nvPr/>
          </p:nvGrpSpPr>
          <p:grpSpPr>
            <a:xfrm>
              <a:off x="6187620" y="1846993"/>
              <a:ext cx="808853" cy="1266422"/>
              <a:chOff x="7463112" y="1526872"/>
              <a:chExt cx="808853" cy="4804920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CC32DAC-2904-0F4F-B3BF-CFC903EA155E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31A4141-B0D3-D448-9662-E2A1EF0257BA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1EEE011-EBA4-274A-AD36-689CD5274A3D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30F2537-93FA-E340-8B7A-069620C38D9E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DFB4E03-9A91-C044-8777-296C1AEBCE93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901D9F1-0E2A-014D-A15F-C3CD6183096E}"/>
                </a:ext>
              </a:extLst>
            </p:cNvPr>
            <p:cNvGrpSpPr/>
            <p:nvPr/>
          </p:nvGrpSpPr>
          <p:grpSpPr>
            <a:xfrm flipV="1">
              <a:off x="6287396" y="2252237"/>
              <a:ext cx="808853" cy="1217103"/>
              <a:chOff x="7451643" y="1504107"/>
              <a:chExt cx="808853" cy="2509732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124BD55-9A30-F848-9296-469859CB6F82}"/>
                  </a:ext>
                </a:extLst>
              </p:cNvPr>
              <p:cNvCxnSpPr/>
              <p:nvPr/>
            </p:nvCxnSpPr>
            <p:spPr>
              <a:xfrm rot="5400000">
                <a:off x="6803416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7D3E541-3B84-004F-AFEA-A11E63416085}"/>
                  </a:ext>
                </a:extLst>
              </p:cNvPr>
              <p:cNvCxnSpPr/>
              <p:nvPr/>
            </p:nvCxnSpPr>
            <p:spPr>
              <a:xfrm rot="5400000">
                <a:off x="6196777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2BCEC9F-3A0F-A54D-835F-0F4337CD5234}"/>
                  </a:ext>
                </a:extLst>
              </p:cNvPr>
              <p:cNvCxnSpPr/>
              <p:nvPr/>
            </p:nvCxnSpPr>
            <p:spPr>
              <a:xfrm rot="5400000">
                <a:off x="6601203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65DDD5F-A01A-0D47-8840-2911954B5E88}"/>
                  </a:ext>
                </a:extLst>
              </p:cNvPr>
              <p:cNvCxnSpPr/>
              <p:nvPr/>
            </p:nvCxnSpPr>
            <p:spPr>
              <a:xfrm rot="5400000">
                <a:off x="639899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33FA9D6-341B-414D-87AF-20F18E971386}"/>
                  </a:ext>
                </a:extLst>
              </p:cNvPr>
              <p:cNvCxnSpPr/>
              <p:nvPr/>
            </p:nvCxnSpPr>
            <p:spPr>
              <a:xfrm rot="5400000">
                <a:off x="7005630" y="2758973"/>
                <a:ext cx="25097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non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0872835-35C9-CB44-BDC4-7081467643A4}"/>
                </a:ext>
              </a:extLst>
            </p:cNvPr>
            <p:cNvGrpSpPr/>
            <p:nvPr/>
          </p:nvGrpSpPr>
          <p:grpSpPr>
            <a:xfrm flipV="1">
              <a:off x="6287396" y="1846994"/>
              <a:ext cx="808853" cy="438114"/>
              <a:chOff x="7463112" y="1526872"/>
              <a:chExt cx="808853" cy="48049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14706F8-14CE-B140-A570-C7D199E44EBB}"/>
                  </a:ext>
                </a:extLst>
              </p:cNvPr>
              <p:cNvCxnSpPr/>
              <p:nvPr/>
            </p:nvCxnSpPr>
            <p:spPr>
              <a:xfrm rot="5400000">
                <a:off x="5667291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EAB2895-536D-7341-AF0E-A11923754CE7}"/>
                  </a:ext>
                </a:extLst>
              </p:cNvPr>
              <p:cNvCxnSpPr/>
              <p:nvPr/>
            </p:nvCxnSpPr>
            <p:spPr>
              <a:xfrm rot="5400000">
                <a:off x="5060652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09B4CE4-32EA-0545-972C-19E6EA4BCE97}"/>
                  </a:ext>
                </a:extLst>
              </p:cNvPr>
              <p:cNvCxnSpPr/>
              <p:nvPr/>
            </p:nvCxnSpPr>
            <p:spPr>
              <a:xfrm rot="5400000">
                <a:off x="5465078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2510A56-836B-E94C-A416-320E7C421786}"/>
                  </a:ext>
                </a:extLst>
              </p:cNvPr>
              <p:cNvCxnSpPr/>
              <p:nvPr/>
            </p:nvCxnSpPr>
            <p:spPr>
              <a:xfrm rot="5400000">
                <a:off x="526286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5946EB8-AC4C-8046-A554-EDB0521C77AD}"/>
                  </a:ext>
                </a:extLst>
              </p:cNvPr>
              <p:cNvCxnSpPr/>
              <p:nvPr/>
            </p:nvCxnSpPr>
            <p:spPr>
              <a:xfrm rot="5400000">
                <a:off x="5869505" y="3929332"/>
                <a:ext cx="480492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030A0"/>
                </a:solidFill>
                <a:prstDash val="solid"/>
                <a:headEnd type="triangle" w="lg" len="lg"/>
                <a:tailEnd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790E4CF-2D91-A74E-81F4-87827491BA67}"/>
              </a:ext>
            </a:extLst>
          </p:cNvPr>
          <p:cNvSpPr/>
          <p:nvPr/>
        </p:nvSpPr>
        <p:spPr>
          <a:xfrm>
            <a:off x="4798147" y="2586300"/>
            <a:ext cx="2260046" cy="224423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984F051-0C14-3A45-A64E-5B2C8AFA8AA4}"/>
              </a:ext>
            </a:extLst>
          </p:cNvPr>
          <p:cNvCxnSpPr>
            <a:cxnSpLocks/>
          </p:cNvCxnSpPr>
          <p:nvPr/>
        </p:nvCxnSpPr>
        <p:spPr>
          <a:xfrm flipH="1" flipV="1">
            <a:off x="4155191" y="1899794"/>
            <a:ext cx="644673" cy="671720"/>
          </a:xfrm>
          <a:prstGeom prst="straightConnector1">
            <a:avLst/>
          </a:prstGeom>
          <a:noFill/>
          <a:ln w="25400" cap="flat" cmpd="sng" algn="ctr">
            <a:solidFill>
              <a:srgbClr val="ED7D31"/>
            </a:solidFill>
            <a:prstDash val="solid"/>
            <a:headEnd type="triangle" w="lg" len="lg"/>
            <a:tailEnd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4D2E327-DDFD-D94C-BC6A-66F3DBBDAB51}"/>
              </a:ext>
            </a:extLst>
          </p:cNvPr>
          <p:cNvGrpSpPr/>
          <p:nvPr/>
        </p:nvGrpSpPr>
        <p:grpSpPr>
          <a:xfrm>
            <a:off x="4944034" y="516904"/>
            <a:ext cx="2002833" cy="594357"/>
            <a:chOff x="5451466" y="516904"/>
            <a:chExt cx="2002833" cy="594357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A6E3B22-4DDB-CA44-BD56-A26A57F4C2C3}"/>
                </a:ext>
              </a:extLst>
            </p:cNvPr>
            <p:cNvGrpSpPr/>
            <p:nvPr/>
          </p:nvGrpSpPr>
          <p:grpSpPr>
            <a:xfrm>
              <a:off x="5651687" y="741929"/>
              <a:ext cx="1802612" cy="369332"/>
              <a:chOff x="5651687" y="741929"/>
              <a:chExt cx="1802612" cy="369332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8297E68-1693-3C4C-A8BC-D7E0AC28F8FC}"/>
                  </a:ext>
                </a:extLst>
              </p:cNvPr>
              <p:cNvSpPr txBox="1"/>
              <p:nvPr/>
            </p:nvSpPr>
            <p:spPr>
              <a:xfrm>
                <a:off x="7152613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431F6BE-9D98-3B42-B7AB-BD6A32450C7B}"/>
                  </a:ext>
                </a:extLst>
              </p:cNvPr>
              <p:cNvSpPr txBox="1"/>
              <p:nvPr/>
            </p:nvSpPr>
            <p:spPr>
              <a:xfrm>
                <a:off x="6777381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1BB19B9-CDA5-9C42-A030-FD719D8D21C6}"/>
                  </a:ext>
                </a:extLst>
              </p:cNvPr>
              <p:cNvSpPr txBox="1"/>
              <p:nvPr/>
            </p:nvSpPr>
            <p:spPr>
              <a:xfrm>
                <a:off x="6402150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D1D0F05-263A-4A4D-8D87-D8C00A38159B}"/>
                  </a:ext>
                </a:extLst>
              </p:cNvPr>
              <p:cNvSpPr txBox="1"/>
              <p:nvPr/>
            </p:nvSpPr>
            <p:spPr>
              <a:xfrm>
                <a:off x="6026918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95E2502-095B-6A42-9146-1F26EEE8B297}"/>
                  </a:ext>
                </a:extLst>
              </p:cNvPr>
              <p:cNvSpPr txBox="1"/>
              <p:nvPr/>
            </p:nvSpPr>
            <p:spPr>
              <a:xfrm>
                <a:off x="5651687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0B38C52-9E85-D243-856E-D6C3077E2429}"/>
                </a:ext>
              </a:extLst>
            </p:cNvPr>
            <p:cNvGrpSpPr/>
            <p:nvPr/>
          </p:nvGrpSpPr>
          <p:grpSpPr>
            <a:xfrm>
              <a:off x="5451466" y="516904"/>
              <a:ext cx="1802612" cy="369332"/>
              <a:chOff x="5651687" y="741929"/>
              <a:chExt cx="1802612" cy="369332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7594997-A6F4-5341-9CF2-E2F17EACFD47}"/>
                  </a:ext>
                </a:extLst>
              </p:cNvPr>
              <p:cNvSpPr txBox="1"/>
              <p:nvPr/>
            </p:nvSpPr>
            <p:spPr>
              <a:xfrm>
                <a:off x="7152613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9BB5AD5-BE43-3C41-BC24-F785D4C968E4}"/>
                  </a:ext>
                </a:extLst>
              </p:cNvPr>
              <p:cNvSpPr txBox="1"/>
              <p:nvPr/>
            </p:nvSpPr>
            <p:spPr>
              <a:xfrm>
                <a:off x="6777381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F44FCE9-EAD1-AC4D-B127-8116788F69E9}"/>
                  </a:ext>
                </a:extLst>
              </p:cNvPr>
              <p:cNvSpPr txBox="1"/>
              <p:nvPr/>
            </p:nvSpPr>
            <p:spPr>
              <a:xfrm>
                <a:off x="6402150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720D177-68A2-D643-819D-2605221269CF}"/>
                  </a:ext>
                </a:extLst>
              </p:cNvPr>
              <p:cNvSpPr txBox="1"/>
              <p:nvPr/>
            </p:nvSpPr>
            <p:spPr>
              <a:xfrm>
                <a:off x="6026918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D2368EF-4D65-0F4F-BCE2-120D78A17259}"/>
                  </a:ext>
                </a:extLst>
              </p:cNvPr>
              <p:cNvSpPr txBox="1"/>
              <p:nvPr/>
            </p:nvSpPr>
            <p:spPr>
              <a:xfrm>
                <a:off x="5651687" y="7419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73F796C-ADDC-2C48-923C-5D90D4901869}"/>
              </a:ext>
            </a:extLst>
          </p:cNvPr>
          <p:cNvGrpSpPr/>
          <p:nvPr/>
        </p:nvGrpSpPr>
        <p:grpSpPr>
          <a:xfrm flipH="1">
            <a:off x="4933642" y="6257950"/>
            <a:ext cx="1802612" cy="369332"/>
            <a:chOff x="5651687" y="741929"/>
            <a:chExt cx="1802612" cy="369332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A939E8E-D163-4D46-8646-AF05AAE25109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C1BD79A-1128-BC45-AEB7-743D3F54A1CA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85EA375-4D73-E549-B0A8-2488B35BABF5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1B03AF2-3744-C146-9B21-C8501B6CB4F3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C12296E-AD93-1D4F-86A9-05A8C33C9D1D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F5DE4A8-B783-8B4F-8C8E-AE08B82D3159}"/>
              </a:ext>
            </a:extLst>
          </p:cNvPr>
          <p:cNvGrpSpPr/>
          <p:nvPr/>
        </p:nvGrpSpPr>
        <p:grpSpPr>
          <a:xfrm flipH="1">
            <a:off x="5120416" y="6517017"/>
            <a:ext cx="1802612" cy="369332"/>
            <a:chOff x="5651687" y="741929"/>
            <a:chExt cx="1802612" cy="36933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5ED825-5388-A743-AEB2-F862B2E315E6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77A06D5-21FD-1947-B495-904C0D8BFDC0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2C18DEE-B629-F346-825E-FA0AA5726AD7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681CF1A-8211-6348-BA1B-E06BB803F4C9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550480A-7472-DC41-B748-3CE6464BFF57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0F547FE-8EB8-EF46-AB65-F58A4DF98A4A}"/>
              </a:ext>
            </a:extLst>
          </p:cNvPr>
          <p:cNvGrpSpPr/>
          <p:nvPr/>
        </p:nvGrpSpPr>
        <p:grpSpPr>
          <a:xfrm rot="5400000" flipV="1">
            <a:off x="7777243" y="3595006"/>
            <a:ext cx="1802612" cy="369332"/>
            <a:chOff x="5651687" y="741929"/>
            <a:chExt cx="1802612" cy="36933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8062B72-6714-A749-B4E8-86167E9A37A1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7C57BDD-4D1D-6746-8F2B-BB26182A7084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9C0B420-AC0A-3146-BC6D-EB49C237F9D3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49B9B06-3C54-9445-8383-4C784CD9EF9C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6871493-8D8B-EC4C-8AFE-56A9ED4ECD2A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116D8B-4236-4946-A048-E3B794603BD2}"/>
              </a:ext>
            </a:extLst>
          </p:cNvPr>
          <p:cNvGrpSpPr/>
          <p:nvPr/>
        </p:nvGrpSpPr>
        <p:grpSpPr>
          <a:xfrm rot="5400000" flipV="1">
            <a:off x="8049757" y="3421679"/>
            <a:ext cx="1802612" cy="369332"/>
            <a:chOff x="5651687" y="741929"/>
            <a:chExt cx="1802612" cy="369332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277CBAA-A7E0-334F-A850-18FC770F77B6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F109E9D-F17E-9E4B-ABB1-DA5679F37D27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DE06DD0-113C-554C-92DD-BF65722E927F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EFDAC21-7486-B24C-A8B9-928EEF68185A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A7009EE-7B93-3049-AFA5-8CD468762869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6D35B78-3D50-C643-A9B8-09F43D7BEF81}"/>
              </a:ext>
            </a:extLst>
          </p:cNvPr>
          <p:cNvGrpSpPr/>
          <p:nvPr/>
        </p:nvGrpSpPr>
        <p:grpSpPr>
          <a:xfrm rot="16200000">
            <a:off x="1986954" y="3578589"/>
            <a:ext cx="1802612" cy="369332"/>
            <a:chOff x="5651687" y="741929"/>
            <a:chExt cx="1802612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1BFE8CD-9021-264B-84BE-41F3FE8E8CC0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66FFDFB-F964-4849-8167-FE3D6C366B7A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DF33DE4-40DC-9A45-BD61-3F95E0F21A67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E908440-21CF-8049-BAFC-BE13F798E89E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92CA896-B4C8-9B49-AC86-B53C97E0B8BB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E7B96B3-7766-864F-A7CA-0228400B2648}"/>
              </a:ext>
            </a:extLst>
          </p:cNvPr>
          <p:cNvGrpSpPr/>
          <p:nvPr/>
        </p:nvGrpSpPr>
        <p:grpSpPr>
          <a:xfrm rot="16200000">
            <a:off x="2259468" y="3405262"/>
            <a:ext cx="1802612" cy="369332"/>
            <a:chOff x="5651687" y="741929"/>
            <a:chExt cx="1802612" cy="369332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16E2160-AE18-5645-BD71-8262F9F59A19}"/>
                </a:ext>
              </a:extLst>
            </p:cNvPr>
            <p:cNvSpPr txBox="1"/>
            <p:nvPr/>
          </p:nvSpPr>
          <p:spPr>
            <a:xfrm>
              <a:off x="7152613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24BBBBE-B0F3-1A4A-90D7-C25D7FECEC97}"/>
                </a:ext>
              </a:extLst>
            </p:cNvPr>
            <p:cNvSpPr txBox="1"/>
            <p:nvPr/>
          </p:nvSpPr>
          <p:spPr>
            <a:xfrm>
              <a:off x="6777381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D595F9E-43BD-734F-B49B-1D45C2D664D4}"/>
                </a:ext>
              </a:extLst>
            </p:cNvPr>
            <p:cNvSpPr txBox="1"/>
            <p:nvPr/>
          </p:nvSpPr>
          <p:spPr>
            <a:xfrm>
              <a:off x="6402150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861B3BC-EDCC-E441-AEAC-6D297AA381D0}"/>
                </a:ext>
              </a:extLst>
            </p:cNvPr>
            <p:cNvSpPr txBox="1"/>
            <p:nvPr/>
          </p:nvSpPr>
          <p:spPr>
            <a:xfrm>
              <a:off x="6026918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5A69D31-C49E-E143-B152-B4541619AC6B}"/>
                </a:ext>
              </a:extLst>
            </p:cNvPr>
            <p:cNvSpPr txBox="1"/>
            <p:nvPr/>
          </p:nvSpPr>
          <p:spPr>
            <a:xfrm>
              <a:off x="5651687" y="741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</p:grp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B7D1AFF-33C4-514F-9FE8-1EA77775653B}"/>
              </a:ext>
            </a:extLst>
          </p:cNvPr>
          <p:cNvCxnSpPr>
            <a:cxnSpLocks/>
          </p:cNvCxnSpPr>
          <p:nvPr/>
        </p:nvCxnSpPr>
        <p:spPr>
          <a:xfrm>
            <a:off x="6614449" y="2586300"/>
            <a:ext cx="443744" cy="1959333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61C10B9-3BD8-464D-A1F1-DF04BEEC1EDE}"/>
              </a:ext>
            </a:extLst>
          </p:cNvPr>
          <p:cNvCxnSpPr>
            <a:cxnSpLocks/>
          </p:cNvCxnSpPr>
          <p:nvPr/>
        </p:nvCxnSpPr>
        <p:spPr>
          <a:xfrm flipH="1">
            <a:off x="5066535" y="2586300"/>
            <a:ext cx="1541359" cy="2240945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8A56F2D-7943-6348-958E-982AF0CAE3A8}"/>
              </a:ext>
            </a:extLst>
          </p:cNvPr>
          <p:cNvCxnSpPr>
            <a:cxnSpLocks/>
          </p:cNvCxnSpPr>
          <p:nvPr/>
        </p:nvCxnSpPr>
        <p:spPr>
          <a:xfrm flipH="1">
            <a:off x="4794021" y="2581429"/>
            <a:ext cx="1813873" cy="238783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804133E-7C3C-F843-BADC-2F2DF38D452E}"/>
              </a:ext>
            </a:extLst>
          </p:cNvPr>
          <p:cNvCxnSpPr>
            <a:cxnSpLocks/>
          </p:cNvCxnSpPr>
          <p:nvPr/>
        </p:nvCxnSpPr>
        <p:spPr>
          <a:xfrm>
            <a:off x="4786539" y="3004268"/>
            <a:ext cx="2271654" cy="1546236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4093B56-60EA-A048-93D5-0C236423A03E}"/>
              </a:ext>
            </a:extLst>
          </p:cNvPr>
          <p:cNvCxnSpPr>
            <a:cxnSpLocks/>
          </p:cNvCxnSpPr>
          <p:nvPr/>
        </p:nvCxnSpPr>
        <p:spPr>
          <a:xfrm flipV="1">
            <a:off x="5259681" y="4550128"/>
            <a:ext cx="1798512" cy="284281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85BE0F0-C2C3-7C4E-AFF5-52C4E748E73F}"/>
              </a:ext>
            </a:extLst>
          </p:cNvPr>
          <p:cNvCxnSpPr>
            <a:cxnSpLocks/>
          </p:cNvCxnSpPr>
          <p:nvPr/>
        </p:nvCxnSpPr>
        <p:spPr>
          <a:xfrm flipV="1">
            <a:off x="5066534" y="4358696"/>
            <a:ext cx="1991659" cy="473045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DA19161-A7AA-A546-9A81-F6A7A9679430}"/>
              </a:ext>
            </a:extLst>
          </p:cNvPr>
          <p:cNvCxnSpPr>
            <a:cxnSpLocks/>
          </p:cNvCxnSpPr>
          <p:nvPr/>
        </p:nvCxnSpPr>
        <p:spPr>
          <a:xfrm flipH="1" flipV="1">
            <a:off x="4794020" y="3004267"/>
            <a:ext cx="279598" cy="182919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39610E-F487-A146-A276-B15949E625C0}"/>
              </a:ext>
            </a:extLst>
          </p:cNvPr>
          <p:cNvCxnSpPr>
            <a:cxnSpLocks/>
          </p:cNvCxnSpPr>
          <p:nvPr/>
        </p:nvCxnSpPr>
        <p:spPr>
          <a:xfrm flipH="1" flipV="1">
            <a:off x="4791592" y="2820213"/>
            <a:ext cx="2270727" cy="153227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CCD06B5-1446-DB45-A6ED-BDF70280D0C8}"/>
              </a:ext>
            </a:extLst>
          </p:cNvPr>
          <p:cNvCxnSpPr>
            <a:cxnSpLocks/>
          </p:cNvCxnSpPr>
          <p:nvPr/>
        </p:nvCxnSpPr>
        <p:spPr>
          <a:xfrm flipH="1" flipV="1">
            <a:off x="4791444" y="2816921"/>
            <a:ext cx="468237" cy="2016145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2D71555-2563-1745-BCB1-63AEDC76D69C}"/>
              </a:ext>
            </a:extLst>
          </p:cNvPr>
          <p:cNvCxnSpPr>
            <a:cxnSpLocks/>
          </p:cNvCxnSpPr>
          <p:nvPr/>
        </p:nvCxnSpPr>
        <p:spPr>
          <a:xfrm flipH="1" flipV="1">
            <a:off x="6795986" y="2582229"/>
            <a:ext cx="262207" cy="1770254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0668013-467A-0644-AFA5-4B8E6A2ADE5D}"/>
              </a:ext>
            </a:extLst>
          </p:cNvPr>
          <p:cNvCxnSpPr>
            <a:cxnSpLocks/>
          </p:cNvCxnSpPr>
          <p:nvPr/>
        </p:nvCxnSpPr>
        <p:spPr>
          <a:xfrm flipV="1">
            <a:off x="5261709" y="2586299"/>
            <a:ext cx="1534277" cy="2255475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03832F3-53D4-B24C-8199-51035E70CA6C}"/>
              </a:ext>
            </a:extLst>
          </p:cNvPr>
          <p:cNvCxnSpPr>
            <a:cxnSpLocks/>
          </p:cNvCxnSpPr>
          <p:nvPr/>
        </p:nvCxnSpPr>
        <p:spPr>
          <a:xfrm flipV="1">
            <a:off x="4786501" y="2583771"/>
            <a:ext cx="2014539" cy="420496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2A41D30-6C9F-A34C-9A6D-B182CEBCBB4C}"/>
              </a:ext>
            </a:extLst>
          </p:cNvPr>
          <p:cNvSpPr/>
          <p:nvPr/>
        </p:nvSpPr>
        <p:spPr>
          <a:xfrm>
            <a:off x="3689698" y="1441986"/>
            <a:ext cx="758952" cy="758367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041332B-58ED-1A4C-B1DE-FFA8FB76E604}"/>
              </a:ext>
            </a:extLst>
          </p:cNvPr>
          <p:cNvSpPr/>
          <p:nvPr/>
        </p:nvSpPr>
        <p:spPr>
          <a:xfrm>
            <a:off x="4933642" y="4996070"/>
            <a:ext cx="1989386" cy="1261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CB58A8D-02A1-2349-861D-A7E6EEFB1296}"/>
              </a:ext>
            </a:extLst>
          </p:cNvPr>
          <p:cNvSpPr txBox="1"/>
          <p:nvPr/>
        </p:nvSpPr>
        <p:spPr>
          <a:xfrm>
            <a:off x="6970048" y="49793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A02AC53-F544-F045-8681-01D806C028B0}"/>
              </a:ext>
            </a:extLst>
          </p:cNvPr>
          <p:cNvCxnSpPr/>
          <p:nvPr/>
        </p:nvCxnSpPr>
        <p:spPr>
          <a:xfrm>
            <a:off x="6970048" y="2688621"/>
            <a:ext cx="17085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553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A5FE-07AD-F746-ACCA-F404C5CF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CCD2-8379-264A-8287-3A126AC89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Canal lets you </a:t>
            </a:r>
          </a:p>
          <a:p>
            <a:pPr lvl="1"/>
            <a:r>
              <a:rPr lang="en-US" dirty="0"/>
              <a:t>Easily experiment with these interconnect design choices</a:t>
            </a:r>
          </a:p>
          <a:p>
            <a:pPr lvl="1"/>
            <a:r>
              <a:rPr lang="en-US" dirty="0"/>
              <a:t>Snap in arbitrary cores – inspects the interfaces to determine how many and what type of CBs and SBs the core needs</a:t>
            </a:r>
          </a:p>
          <a:p>
            <a:pPr lvl="1"/>
            <a:r>
              <a:rPr lang="en-US" dirty="0"/>
              <a:t>Generates the routing graph which feeds into the place and route tool</a:t>
            </a:r>
          </a:p>
          <a:p>
            <a:pPr lvl="1"/>
            <a:r>
              <a:rPr lang="en-US" dirty="0"/>
              <a:t>Generates configuration bitstream</a:t>
            </a:r>
          </a:p>
        </p:txBody>
      </p:sp>
    </p:spTree>
    <p:extLst>
      <p:ext uri="{BB962C8B-B14F-4D97-AF65-F5344CB8AC3E}">
        <p14:creationId xmlns:p14="http://schemas.microsoft.com/office/powerpoint/2010/main" val="257785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8A92-6A05-C847-A6C5-D86F77BD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Jade CGRA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C4831-8DDB-214E-8D9C-BD1F635E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PE supports only simple integer operations</a:t>
            </a:r>
          </a:p>
          <a:p>
            <a:pPr lvl="1"/>
            <a:r>
              <a:rPr lang="en-US" dirty="0"/>
              <a:t>Porting applications that use floating point requires application expertise and manual effort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6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9332-C8A1-8B44-BAE1-CBA2302F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Garnet and Gemstone</a:t>
            </a:r>
            <a:br>
              <a:rPr lang="en-US" dirty="0"/>
            </a:br>
            <a:r>
              <a:rPr lang="en-US" sz="2400" dirty="0">
                <a:solidFill>
                  <a:schemeClr val="dk1"/>
                </a:solidFill>
              </a:rPr>
              <a:t>Raj </a:t>
            </a:r>
            <a:r>
              <a:rPr lang="en-US" sz="2400" dirty="0" err="1">
                <a:solidFill>
                  <a:schemeClr val="dk1"/>
                </a:solidFill>
              </a:rPr>
              <a:t>Setaluri</a:t>
            </a:r>
            <a:r>
              <a:rPr lang="en-US" sz="2400" dirty="0">
                <a:solidFill>
                  <a:schemeClr val="dk1"/>
                </a:solidFill>
              </a:rPr>
              <a:t>, Alex </a:t>
            </a:r>
            <a:r>
              <a:rPr lang="en-US" sz="2400" dirty="0" err="1">
                <a:solidFill>
                  <a:schemeClr val="dk1"/>
                </a:solidFill>
              </a:rPr>
              <a:t>Carsello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F187B-5E88-8240-BF0A-42A0E8AC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Gemstone?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Library of reusable CGRA components written in Magma/higher level DSLs</a:t>
            </a:r>
          </a:p>
          <a:p>
            <a:pPr marL="1314450" lvl="2" indent="-457200"/>
            <a:r>
              <a:rPr lang="en-US" dirty="0"/>
              <a:t>PE, Memory, Interconnect etc.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Methods that enable you to write passes on the RTL and a library of reusable passes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What is Garnet?</a:t>
            </a:r>
          </a:p>
          <a:p>
            <a:pPr lvl="1"/>
            <a:r>
              <a:rPr lang="en-US" dirty="0"/>
              <a:t>Our second generation CGRA built using gemstone components and passes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EA19A-E9AD-D346-AA5E-1151C12B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269" y="269946"/>
            <a:ext cx="1139530" cy="1457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8345B-A54E-DC43-BFCC-1CD37A47076C}"/>
              </a:ext>
            </a:extLst>
          </p:cNvPr>
          <p:cNvSpPr txBox="1"/>
          <p:nvPr/>
        </p:nvSpPr>
        <p:spPr>
          <a:xfrm>
            <a:off x="1510104" y="6611779"/>
            <a:ext cx="61237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source: https://</a:t>
            </a:r>
            <a:r>
              <a:rPr lang="en-US" sz="1000" dirty="0" err="1"/>
              <a:t>www.nwgems.com</a:t>
            </a:r>
            <a:r>
              <a:rPr lang="en-US" sz="1000" dirty="0"/>
              <a:t>/products/natural-fine-intense-deep-red-garnet-oval-</a:t>
            </a:r>
            <a:r>
              <a:rPr lang="en-US" sz="1000" dirty="0" err="1"/>
              <a:t>tanzania</a:t>
            </a:r>
            <a:r>
              <a:rPr lang="en-US" sz="1000" dirty="0"/>
              <a:t>-top-grade</a:t>
            </a:r>
          </a:p>
        </p:txBody>
      </p:sp>
    </p:spTree>
    <p:extLst>
      <p:ext uri="{BB962C8B-B14F-4D97-AF65-F5344CB8AC3E}">
        <p14:creationId xmlns:p14="http://schemas.microsoft.com/office/powerpoint/2010/main" val="13715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5B6-0F67-ED44-9722-DB539DA3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Gemstone Pass Example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CFB1FC9-DA13-7F4A-9C5D-BFC2EA1F9916}"/>
              </a:ext>
            </a:extLst>
          </p:cNvPr>
          <p:cNvSpPr/>
          <p:nvPr/>
        </p:nvSpPr>
        <p:spPr>
          <a:xfrm>
            <a:off x="960698" y="1690689"/>
            <a:ext cx="2858431" cy="482885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Controller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36EAE99-CAFC-A344-957A-EC1599826B9E}"/>
              </a:ext>
            </a:extLst>
          </p:cNvPr>
          <p:cNvGrpSpPr/>
          <p:nvPr/>
        </p:nvGrpSpPr>
        <p:grpSpPr>
          <a:xfrm>
            <a:off x="960697" y="2461251"/>
            <a:ext cx="688370" cy="2404154"/>
            <a:chOff x="1212350" y="1664414"/>
            <a:chExt cx="688370" cy="240415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2B9095-594B-1945-A41B-3A63B7EA212D}"/>
                </a:ext>
              </a:extLst>
            </p:cNvPr>
            <p:cNvSpPr/>
            <p:nvPr/>
          </p:nvSpPr>
          <p:spPr>
            <a:xfrm>
              <a:off x="1212350" y="166441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943052-0C48-3348-90B9-CF504F2A7866}"/>
                </a:ext>
              </a:extLst>
            </p:cNvPr>
            <p:cNvSpPr/>
            <p:nvPr/>
          </p:nvSpPr>
          <p:spPr>
            <a:xfrm>
              <a:off x="1212351" y="252744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424B01-B7BE-1D42-8904-3290DF21F71A}"/>
                </a:ext>
              </a:extLst>
            </p:cNvPr>
            <p:cNvSpPr/>
            <p:nvPr/>
          </p:nvSpPr>
          <p:spPr>
            <a:xfrm>
              <a:off x="1212350" y="339047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0CFB90-12A3-144C-9269-3B07680B6166}"/>
              </a:ext>
            </a:extLst>
          </p:cNvPr>
          <p:cNvGrpSpPr/>
          <p:nvPr/>
        </p:nvGrpSpPr>
        <p:grpSpPr>
          <a:xfrm>
            <a:off x="1966397" y="2461251"/>
            <a:ext cx="688369" cy="2404154"/>
            <a:chOff x="2221181" y="1664414"/>
            <a:chExt cx="688369" cy="24041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4338AD2-5CB2-204E-ACDC-E7733B220FB3}"/>
                </a:ext>
              </a:extLst>
            </p:cNvPr>
            <p:cNvSpPr/>
            <p:nvPr/>
          </p:nvSpPr>
          <p:spPr>
            <a:xfrm>
              <a:off x="2221181" y="166441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0FA0FC3-0FC1-6742-A048-C49119852D1F}"/>
                </a:ext>
              </a:extLst>
            </p:cNvPr>
            <p:cNvSpPr/>
            <p:nvPr/>
          </p:nvSpPr>
          <p:spPr>
            <a:xfrm>
              <a:off x="2221181" y="252744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3A4F3E-00BC-B743-9910-4F805D871762}"/>
                </a:ext>
              </a:extLst>
            </p:cNvPr>
            <p:cNvSpPr/>
            <p:nvPr/>
          </p:nvSpPr>
          <p:spPr>
            <a:xfrm>
              <a:off x="2221181" y="339047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ABA4EAD-B45B-6749-837D-635205429481}"/>
              </a:ext>
            </a:extLst>
          </p:cNvPr>
          <p:cNvGrpSpPr/>
          <p:nvPr/>
        </p:nvGrpSpPr>
        <p:grpSpPr>
          <a:xfrm>
            <a:off x="2972096" y="2461251"/>
            <a:ext cx="688369" cy="2404154"/>
            <a:chOff x="3127272" y="1664414"/>
            <a:chExt cx="688369" cy="24041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274607E-0C27-504C-AD6A-3065C6BE1381}"/>
                </a:ext>
              </a:extLst>
            </p:cNvPr>
            <p:cNvSpPr/>
            <p:nvPr/>
          </p:nvSpPr>
          <p:spPr>
            <a:xfrm>
              <a:off x="3127272" y="166441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915CB9-4F68-4E4C-976D-377107A10A62}"/>
                </a:ext>
              </a:extLst>
            </p:cNvPr>
            <p:cNvSpPr/>
            <p:nvPr/>
          </p:nvSpPr>
          <p:spPr>
            <a:xfrm>
              <a:off x="3127272" y="252744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EF97D8-9CD8-324A-8D26-96989E5900F1}"/>
                </a:ext>
              </a:extLst>
            </p:cNvPr>
            <p:cNvSpPr/>
            <p:nvPr/>
          </p:nvSpPr>
          <p:spPr>
            <a:xfrm>
              <a:off x="3127272" y="339047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0C9E5-710B-004C-B683-B58ABE491CDA}"/>
              </a:ext>
            </a:extLst>
          </p:cNvPr>
          <p:cNvCxnSpPr>
            <a:cxnSpLocks/>
          </p:cNvCxnSpPr>
          <p:nvPr/>
        </p:nvCxnSpPr>
        <p:spPr>
          <a:xfrm>
            <a:off x="1807732" y="2348237"/>
            <a:ext cx="0" cy="228600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DA6444E-5DD7-F148-BC28-2D3722296AF9}"/>
              </a:ext>
            </a:extLst>
          </p:cNvPr>
          <p:cNvCxnSpPr>
            <a:cxnSpLocks/>
          </p:cNvCxnSpPr>
          <p:nvPr/>
        </p:nvCxnSpPr>
        <p:spPr>
          <a:xfrm>
            <a:off x="2813431" y="2348237"/>
            <a:ext cx="0" cy="228600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8B385F-3922-3649-8502-7931C91EE92E}"/>
              </a:ext>
            </a:extLst>
          </p:cNvPr>
          <p:cNvCxnSpPr>
            <a:cxnSpLocks/>
          </p:cNvCxnSpPr>
          <p:nvPr/>
        </p:nvCxnSpPr>
        <p:spPr>
          <a:xfrm>
            <a:off x="3819129" y="2348237"/>
            <a:ext cx="0" cy="228600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E37C73-211E-4444-9BC1-9F9300EF4D6C}"/>
              </a:ext>
            </a:extLst>
          </p:cNvPr>
          <p:cNvCxnSpPr>
            <a:cxnSpLocks/>
          </p:cNvCxnSpPr>
          <p:nvPr/>
        </p:nvCxnSpPr>
        <p:spPr>
          <a:xfrm rot="16200000">
            <a:off x="2811958" y="1205237"/>
            <a:ext cx="0" cy="228600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966B2CD-3CA8-934A-AB8F-BE3184979FA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389914" y="2173574"/>
            <a:ext cx="0" cy="174662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7135B9A-41F7-B44D-B009-E7F0F8FC23EC}"/>
              </a:ext>
            </a:extLst>
          </p:cNvPr>
          <p:cNvGrpSpPr/>
          <p:nvPr/>
        </p:nvGrpSpPr>
        <p:grpSpPr>
          <a:xfrm>
            <a:off x="1649066" y="2800298"/>
            <a:ext cx="158664" cy="1726060"/>
            <a:chOff x="1649066" y="2800298"/>
            <a:chExt cx="158664" cy="172606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22FBB6-2891-2944-B8D8-0D39010D441F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>
              <a:off x="1649066" y="2800298"/>
              <a:ext cx="1586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C0E5FAE-00AE-0041-B397-9584C809BAF9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1649067" y="3663328"/>
              <a:ext cx="158663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91776D-741D-7F4B-A39E-99C2DBBEB787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1649066" y="4526358"/>
              <a:ext cx="1586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334687-58D7-4A48-AD1E-121F6B457AA2}"/>
              </a:ext>
            </a:extLst>
          </p:cNvPr>
          <p:cNvGrpSpPr/>
          <p:nvPr/>
        </p:nvGrpSpPr>
        <p:grpSpPr>
          <a:xfrm>
            <a:off x="2654767" y="2800298"/>
            <a:ext cx="158664" cy="1726060"/>
            <a:chOff x="2906420" y="1997648"/>
            <a:chExt cx="158664" cy="172606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92738E0-6962-A447-8783-1F1C9FB65792}"/>
                </a:ext>
              </a:extLst>
            </p:cNvPr>
            <p:cNvCxnSpPr>
              <a:cxnSpLocks/>
            </p:cNvCxnSpPr>
            <p:nvPr/>
          </p:nvCxnSpPr>
          <p:spPr>
            <a:xfrm>
              <a:off x="2906420" y="1997648"/>
              <a:ext cx="1586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9C20ECC-1A75-EA43-AD9F-D8D2DE4284D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421" y="2860678"/>
              <a:ext cx="158663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439A73B-3379-AC49-B339-405C4E2F9E1B}"/>
                </a:ext>
              </a:extLst>
            </p:cNvPr>
            <p:cNvCxnSpPr>
              <a:cxnSpLocks/>
            </p:cNvCxnSpPr>
            <p:nvPr/>
          </p:nvCxnSpPr>
          <p:spPr>
            <a:xfrm>
              <a:off x="2906420" y="3723708"/>
              <a:ext cx="1586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29AFCA-F43E-D744-891F-2063B054767B}"/>
              </a:ext>
            </a:extLst>
          </p:cNvPr>
          <p:cNvGrpSpPr/>
          <p:nvPr/>
        </p:nvGrpSpPr>
        <p:grpSpPr>
          <a:xfrm>
            <a:off x="3660464" y="2800298"/>
            <a:ext cx="158664" cy="1726060"/>
            <a:chOff x="2906420" y="1997648"/>
            <a:chExt cx="158664" cy="172606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6C5E994-C047-5545-A663-F57ED2CDF88A}"/>
                </a:ext>
              </a:extLst>
            </p:cNvPr>
            <p:cNvCxnSpPr>
              <a:cxnSpLocks/>
            </p:cNvCxnSpPr>
            <p:nvPr/>
          </p:nvCxnSpPr>
          <p:spPr>
            <a:xfrm>
              <a:off x="2906420" y="1997648"/>
              <a:ext cx="1586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B6131C1-58A1-2B45-B884-78D4449523E9}"/>
                </a:ext>
              </a:extLst>
            </p:cNvPr>
            <p:cNvCxnSpPr>
              <a:cxnSpLocks/>
            </p:cNvCxnSpPr>
            <p:nvPr/>
          </p:nvCxnSpPr>
          <p:spPr>
            <a:xfrm>
              <a:off x="2906421" y="2860678"/>
              <a:ext cx="158663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7C0154C-577B-C44C-89B7-2A6AA77C5A88}"/>
                </a:ext>
              </a:extLst>
            </p:cNvPr>
            <p:cNvCxnSpPr>
              <a:cxnSpLocks/>
            </p:cNvCxnSpPr>
            <p:nvPr/>
          </p:nvCxnSpPr>
          <p:spPr>
            <a:xfrm>
              <a:off x="2906420" y="3723708"/>
              <a:ext cx="1586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4796C78-37A9-F54D-878C-7EB4508F62FF}"/>
              </a:ext>
            </a:extLst>
          </p:cNvPr>
          <p:cNvSpPr txBox="1"/>
          <p:nvPr/>
        </p:nvSpPr>
        <p:spPr>
          <a:xfrm>
            <a:off x="3834346" y="34305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CA1FBA-8D62-6A41-B563-1589C9293C32}"/>
              </a:ext>
            </a:extLst>
          </p:cNvPr>
          <p:cNvSpPr txBox="1"/>
          <p:nvPr/>
        </p:nvSpPr>
        <p:spPr>
          <a:xfrm rot="5400000">
            <a:off x="2218231" y="485242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EFE7278-E705-B543-BEEC-390483DF39E5}"/>
              </a:ext>
            </a:extLst>
          </p:cNvPr>
          <p:cNvSpPr/>
          <p:nvPr/>
        </p:nvSpPr>
        <p:spPr>
          <a:xfrm>
            <a:off x="5448591" y="1690689"/>
            <a:ext cx="2699768" cy="482885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Controller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7F48AE6-DB8D-0247-BDC5-F051F48B6E6F}"/>
              </a:ext>
            </a:extLst>
          </p:cNvPr>
          <p:cNvGrpSpPr/>
          <p:nvPr/>
        </p:nvGrpSpPr>
        <p:grpSpPr>
          <a:xfrm>
            <a:off x="5448591" y="2461251"/>
            <a:ext cx="688370" cy="2404154"/>
            <a:chOff x="1212350" y="1664414"/>
            <a:chExt cx="688370" cy="240415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9398820-7366-874D-B8EC-F490F9192034}"/>
                </a:ext>
              </a:extLst>
            </p:cNvPr>
            <p:cNvSpPr/>
            <p:nvPr/>
          </p:nvSpPr>
          <p:spPr>
            <a:xfrm>
              <a:off x="1212350" y="166441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E2639B3-541B-024B-8FBD-5CDAF4577094}"/>
                </a:ext>
              </a:extLst>
            </p:cNvPr>
            <p:cNvSpPr/>
            <p:nvPr/>
          </p:nvSpPr>
          <p:spPr>
            <a:xfrm>
              <a:off x="1212351" y="252744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DF99451-CA73-AE4A-8280-3EB71E02A7F8}"/>
                </a:ext>
              </a:extLst>
            </p:cNvPr>
            <p:cNvSpPr/>
            <p:nvPr/>
          </p:nvSpPr>
          <p:spPr>
            <a:xfrm>
              <a:off x="1212350" y="339047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373FAB-9D03-9F47-80EE-68B85A8E1AA9}"/>
              </a:ext>
            </a:extLst>
          </p:cNvPr>
          <p:cNvGrpSpPr/>
          <p:nvPr/>
        </p:nvGrpSpPr>
        <p:grpSpPr>
          <a:xfrm>
            <a:off x="6454291" y="2461251"/>
            <a:ext cx="688369" cy="2404154"/>
            <a:chOff x="2221181" y="1664414"/>
            <a:chExt cx="688369" cy="240415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89CD712-4EFA-0946-A84C-AC9298FF7812}"/>
                </a:ext>
              </a:extLst>
            </p:cNvPr>
            <p:cNvSpPr/>
            <p:nvPr/>
          </p:nvSpPr>
          <p:spPr>
            <a:xfrm>
              <a:off x="2221181" y="166441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D7E636E-DC1F-6748-BDDF-96F98A9139D7}"/>
                </a:ext>
              </a:extLst>
            </p:cNvPr>
            <p:cNvSpPr/>
            <p:nvPr/>
          </p:nvSpPr>
          <p:spPr>
            <a:xfrm>
              <a:off x="2221181" y="252744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9ADE637-3724-D848-BE69-5553790226ED}"/>
                </a:ext>
              </a:extLst>
            </p:cNvPr>
            <p:cNvSpPr/>
            <p:nvPr/>
          </p:nvSpPr>
          <p:spPr>
            <a:xfrm>
              <a:off x="2221181" y="339047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739DDE0-B184-A545-8946-47B55B06F53B}"/>
              </a:ext>
            </a:extLst>
          </p:cNvPr>
          <p:cNvGrpSpPr/>
          <p:nvPr/>
        </p:nvGrpSpPr>
        <p:grpSpPr>
          <a:xfrm>
            <a:off x="7459990" y="2461251"/>
            <a:ext cx="688369" cy="2404154"/>
            <a:chOff x="3127272" y="1664414"/>
            <a:chExt cx="688369" cy="240415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1E9213C-1395-454F-BBD9-13C551A7D348}"/>
                </a:ext>
              </a:extLst>
            </p:cNvPr>
            <p:cNvSpPr/>
            <p:nvPr/>
          </p:nvSpPr>
          <p:spPr>
            <a:xfrm>
              <a:off x="3127272" y="166441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6966E44-E27E-5547-BCFF-90CFFB654CD8}"/>
                </a:ext>
              </a:extLst>
            </p:cNvPr>
            <p:cNvSpPr/>
            <p:nvPr/>
          </p:nvSpPr>
          <p:spPr>
            <a:xfrm>
              <a:off x="3127272" y="252744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DFDD39D-E517-E149-9638-4203F806B89F}"/>
                </a:ext>
              </a:extLst>
            </p:cNvPr>
            <p:cNvSpPr/>
            <p:nvPr/>
          </p:nvSpPr>
          <p:spPr>
            <a:xfrm>
              <a:off x="3127272" y="3390474"/>
              <a:ext cx="688369" cy="678094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Tile</a:t>
              </a: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076B2DF-C9A9-A743-A7B3-B5B29D0F3CF8}"/>
              </a:ext>
            </a:extLst>
          </p:cNvPr>
          <p:cNvSpPr txBox="1"/>
          <p:nvPr/>
        </p:nvSpPr>
        <p:spPr>
          <a:xfrm>
            <a:off x="8322240" y="34305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B4C67D2-35F2-1747-BC60-E40B2243A22E}"/>
              </a:ext>
            </a:extLst>
          </p:cNvPr>
          <p:cNvSpPr txBox="1"/>
          <p:nvPr/>
        </p:nvSpPr>
        <p:spPr>
          <a:xfrm rot="5400000">
            <a:off x="6706125" y="485242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…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95FD79E-B7C8-814F-AE30-370E4323427C}"/>
              </a:ext>
            </a:extLst>
          </p:cNvPr>
          <p:cNvCxnSpPr>
            <a:cxnSpLocks/>
            <a:stCxn id="94" idx="2"/>
            <a:endCxn id="95" idx="0"/>
          </p:cNvCxnSpPr>
          <p:nvPr/>
        </p:nvCxnSpPr>
        <p:spPr>
          <a:xfrm>
            <a:off x="5792776" y="3139345"/>
            <a:ext cx="1" cy="184936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FE8F22C-D28E-D54D-B381-22D3DC55A884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>
          <a:xfrm flipH="1">
            <a:off x="5792776" y="4002375"/>
            <a:ext cx="1" cy="184936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4B7620A-8E37-7D49-8BF9-EB95CC472ED1}"/>
              </a:ext>
            </a:extLst>
          </p:cNvPr>
          <p:cNvCxnSpPr>
            <a:cxnSpLocks/>
            <a:stCxn id="98" idx="2"/>
            <a:endCxn id="99" idx="0"/>
          </p:cNvCxnSpPr>
          <p:nvPr/>
        </p:nvCxnSpPr>
        <p:spPr>
          <a:xfrm>
            <a:off x="6798476" y="3139345"/>
            <a:ext cx="0" cy="184936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48E87F6-8178-1943-8F8A-8A1DC725E608}"/>
              </a:ext>
            </a:extLst>
          </p:cNvPr>
          <p:cNvCxnSpPr>
            <a:cxnSpLocks/>
            <a:stCxn id="99" idx="2"/>
            <a:endCxn id="100" idx="0"/>
          </p:cNvCxnSpPr>
          <p:nvPr/>
        </p:nvCxnSpPr>
        <p:spPr>
          <a:xfrm>
            <a:off x="6798476" y="4002375"/>
            <a:ext cx="0" cy="184936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A8BB7F2-C3B2-944A-9563-0DC24877251A}"/>
              </a:ext>
            </a:extLst>
          </p:cNvPr>
          <p:cNvCxnSpPr>
            <a:cxnSpLocks/>
            <a:stCxn id="102" idx="2"/>
            <a:endCxn id="103" idx="0"/>
          </p:cNvCxnSpPr>
          <p:nvPr/>
        </p:nvCxnSpPr>
        <p:spPr>
          <a:xfrm>
            <a:off x="7804175" y="3139345"/>
            <a:ext cx="0" cy="184936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61242C0-1CD3-3243-859E-D4723EA932D3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7804175" y="4002375"/>
            <a:ext cx="0" cy="184936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4098B6A-C5F1-EC4D-805E-97B4148F19FD}"/>
              </a:ext>
            </a:extLst>
          </p:cNvPr>
          <p:cNvCxnSpPr>
            <a:cxnSpLocks/>
            <a:stCxn id="92" idx="2"/>
            <a:endCxn id="98" idx="0"/>
          </p:cNvCxnSpPr>
          <p:nvPr/>
        </p:nvCxnSpPr>
        <p:spPr>
          <a:xfrm>
            <a:off x="6798475" y="2173574"/>
            <a:ext cx="1" cy="287677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BB45F14-C47D-804B-8E42-ED10F85BD76E}"/>
              </a:ext>
            </a:extLst>
          </p:cNvPr>
          <p:cNvCxnSpPr>
            <a:cxnSpLocks/>
          </p:cNvCxnSpPr>
          <p:nvPr/>
        </p:nvCxnSpPr>
        <p:spPr>
          <a:xfrm>
            <a:off x="5783241" y="2348237"/>
            <a:ext cx="2710681" cy="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780EEC6-E875-D441-B750-E73391E703E9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792775" y="2348236"/>
            <a:ext cx="1" cy="113015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7F56E8A-C307-1E4C-9B8A-4431530BB0BA}"/>
              </a:ext>
            </a:extLst>
          </p:cNvPr>
          <p:cNvCxnSpPr>
            <a:cxnSpLocks/>
            <a:endCxn id="102" idx="0"/>
          </p:cNvCxnSpPr>
          <p:nvPr/>
        </p:nvCxnSpPr>
        <p:spPr>
          <a:xfrm>
            <a:off x="7804173" y="2348236"/>
            <a:ext cx="2" cy="113015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117" name="Notched Right Arrow 116">
            <a:extLst>
              <a:ext uri="{FF2B5EF4-FFF2-40B4-BE49-F238E27FC236}">
                <a16:creationId xmlns:a16="http://schemas.microsoft.com/office/drawing/2014/main" id="{1CC8DF5E-7B81-944D-B47B-9BB7682122E6}"/>
              </a:ext>
            </a:extLst>
          </p:cNvPr>
          <p:cNvSpPr/>
          <p:nvPr/>
        </p:nvSpPr>
        <p:spPr>
          <a:xfrm>
            <a:off x="4382246" y="3248886"/>
            <a:ext cx="748145" cy="475588"/>
          </a:xfrm>
          <a:prstGeom prst="notched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AC067F6-0C88-4146-9064-E5D260B6C4A9}"/>
              </a:ext>
            </a:extLst>
          </p:cNvPr>
          <p:cNvSpPr txBox="1"/>
          <p:nvPr/>
        </p:nvSpPr>
        <p:spPr>
          <a:xfrm>
            <a:off x="4348273" y="2936429"/>
            <a:ext cx="5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C40FC9C-C6C5-EB41-AB14-309A37AC34E1}"/>
              </a:ext>
            </a:extLst>
          </p:cNvPr>
          <p:cNvSpPr txBox="1"/>
          <p:nvPr/>
        </p:nvSpPr>
        <p:spPr>
          <a:xfrm>
            <a:off x="2583154" y="5347277"/>
            <a:ext cx="397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River Routing of Global Signals</a:t>
            </a:r>
          </a:p>
        </p:txBody>
      </p:sp>
    </p:spTree>
    <p:extLst>
      <p:ext uri="{BB962C8B-B14F-4D97-AF65-F5344CB8AC3E}">
        <p14:creationId xmlns:p14="http://schemas.microsoft.com/office/powerpoint/2010/main" val="3261742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2BFC-AEE3-764D-9E39-EB5D8E56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Gemstone Passes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0670-1636-F449-A610-D00DB47DE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224"/>
            <a:ext cx="7886700" cy="4628739"/>
          </a:xfrm>
        </p:spPr>
        <p:txBody>
          <a:bodyPr/>
          <a:lstStyle/>
          <a:p>
            <a:r>
              <a:rPr lang="en-US" dirty="0"/>
              <a:t>Hardware design process should capture more than just the RTL</a:t>
            </a:r>
          </a:p>
          <a:p>
            <a:pPr lvl="1"/>
            <a:r>
              <a:rPr lang="en-US" dirty="0"/>
              <a:t>Logical Design (RTL), Physical Design, Testing/Verification, Software/API</a:t>
            </a:r>
          </a:p>
          <a:p>
            <a:r>
              <a:rPr lang="en-US" kern="0" dirty="0">
                <a:solidFill>
                  <a:prstClr val="black"/>
                </a:solidFill>
              </a:rPr>
              <a:t>Gemstone enables staged hardware generation</a:t>
            </a:r>
          </a:p>
          <a:p>
            <a:pPr lvl="1"/>
            <a:r>
              <a:rPr lang="en-US" kern="0" dirty="0">
                <a:solidFill>
                  <a:prstClr val="black"/>
                </a:solidFill>
              </a:rPr>
              <a:t>Each pass encapsulates different design knowledge </a:t>
            </a:r>
          </a:p>
          <a:p>
            <a:pPr lvl="1"/>
            <a:r>
              <a:rPr lang="en-US" dirty="0"/>
              <a:t>Passes can transform RTL to make it amenable to other portions of the design flow</a:t>
            </a:r>
          </a:p>
          <a:p>
            <a:pPr lvl="1"/>
            <a:r>
              <a:rPr lang="en-US" dirty="0"/>
              <a:t>Passes can generate collateral for other portions of the design flow (like physical design, verification)</a:t>
            </a:r>
          </a:p>
          <a:p>
            <a:pPr lvl="1"/>
            <a:endParaRPr lang="en-US" kern="0" dirty="0">
              <a:solidFill>
                <a:prstClr val="black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1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2BFC-AEE3-764D-9E39-EB5D8E56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Gemstone Passes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24E34D-E216-9941-BB8C-7A0BF56F0531}"/>
              </a:ext>
            </a:extLst>
          </p:cNvPr>
          <p:cNvSpPr/>
          <p:nvPr/>
        </p:nvSpPr>
        <p:spPr>
          <a:xfrm>
            <a:off x="239141" y="1827753"/>
            <a:ext cx="1199945" cy="1437785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AED6F8-1CC1-6F4D-B886-3EFA8B63B2A6}"/>
              </a:ext>
            </a:extLst>
          </p:cNvPr>
          <p:cNvSpPr/>
          <p:nvPr/>
        </p:nvSpPr>
        <p:spPr>
          <a:xfrm>
            <a:off x="1987755" y="1827753"/>
            <a:ext cx="1199945" cy="1437785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Description’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52BDE2-E13E-0240-942E-7BA7010040BB}"/>
              </a:ext>
            </a:extLst>
          </p:cNvPr>
          <p:cNvSpPr/>
          <p:nvPr/>
        </p:nvSpPr>
        <p:spPr>
          <a:xfrm>
            <a:off x="3736369" y="1827753"/>
            <a:ext cx="1293107" cy="1437785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Description’’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AEE355-909C-7847-8E52-37760582EF36}"/>
              </a:ext>
            </a:extLst>
          </p:cNvPr>
          <p:cNvSpPr/>
          <p:nvPr/>
        </p:nvSpPr>
        <p:spPr>
          <a:xfrm>
            <a:off x="5609677" y="1827753"/>
            <a:ext cx="1293105" cy="1437785"/>
          </a:xfrm>
          <a:prstGeom prst="rect">
            <a:avLst/>
          </a:prstGeom>
          <a:solidFill>
            <a:srgbClr val="FFC000"/>
          </a:soli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Description’’’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56C2E4-D3D0-D64F-8E96-16AEDD326CE9}"/>
              </a:ext>
            </a:extLst>
          </p:cNvPr>
          <p:cNvSpPr/>
          <p:nvPr/>
        </p:nvSpPr>
        <p:spPr>
          <a:xfrm>
            <a:off x="8059612" y="1827753"/>
            <a:ext cx="807295" cy="1437785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 and Route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B286F2-E99F-8241-9768-FAA28E77B081}"/>
              </a:ext>
            </a:extLst>
          </p:cNvPr>
          <p:cNvSpPr txBox="1"/>
          <p:nvPr/>
        </p:nvSpPr>
        <p:spPr>
          <a:xfrm>
            <a:off x="5439807" y="3304816"/>
            <a:ext cx="1539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RTL with power domains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3B7C0-1A3B-7A48-9A72-EDFBB46F2F3D}"/>
              </a:ext>
            </a:extLst>
          </p:cNvPr>
          <p:cNvSpPr txBox="1"/>
          <p:nvPr/>
        </p:nvSpPr>
        <p:spPr>
          <a:xfrm>
            <a:off x="1739290" y="3304816"/>
            <a:ext cx="16968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RTL with configuration registers distributed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807A7B-296A-D54B-B283-8183CD418006}"/>
              </a:ext>
            </a:extLst>
          </p:cNvPr>
          <p:cNvSpPr txBox="1"/>
          <p:nvPr/>
        </p:nvSpPr>
        <p:spPr>
          <a:xfrm>
            <a:off x="69271" y="3304816"/>
            <a:ext cx="1539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Initial RTL from logical designer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F11336-8F2D-AD42-A334-8CB650BDAFFA}"/>
              </a:ext>
            </a:extLst>
          </p:cNvPr>
          <p:cNvGrpSpPr/>
          <p:nvPr/>
        </p:nvGrpSpPr>
        <p:grpSpPr>
          <a:xfrm>
            <a:off x="1447265" y="1827753"/>
            <a:ext cx="548548" cy="825397"/>
            <a:chOff x="2730327" y="1886796"/>
            <a:chExt cx="667234" cy="825397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098F56E8-308A-374F-9E14-2C7F104F3751}"/>
                </a:ext>
              </a:extLst>
            </p:cNvPr>
            <p:cNvSpPr/>
            <p:nvPr/>
          </p:nvSpPr>
          <p:spPr>
            <a:xfrm>
              <a:off x="2856065" y="2386933"/>
              <a:ext cx="337018" cy="325260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C7AD5E-3444-294C-92DA-C518A8A0094F}"/>
                </a:ext>
              </a:extLst>
            </p:cNvPr>
            <p:cNvSpPr txBox="1"/>
            <p:nvPr/>
          </p:nvSpPr>
          <p:spPr>
            <a:xfrm>
              <a:off x="2730327" y="1886796"/>
              <a:ext cx="667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Pass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7AA2C19-DBA6-1344-B4EC-BFE794B0F3CE}"/>
              </a:ext>
            </a:extLst>
          </p:cNvPr>
          <p:cNvSpPr txBox="1"/>
          <p:nvPr/>
        </p:nvSpPr>
        <p:spPr>
          <a:xfrm>
            <a:off x="3566499" y="3304816"/>
            <a:ext cx="1539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RTL with global signals river routed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EB9805-D51F-2644-8766-DF5FC16AC3DA}"/>
              </a:ext>
            </a:extLst>
          </p:cNvPr>
          <p:cNvCxnSpPr>
            <a:cxnSpLocks/>
          </p:cNvCxnSpPr>
          <p:nvPr/>
        </p:nvCxnSpPr>
        <p:spPr>
          <a:xfrm>
            <a:off x="7027470" y="2533111"/>
            <a:ext cx="68453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0ECC21-87B8-2E4E-8D17-16E4CA30B120}"/>
              </a:ext>
            </a:extLst>
          </p:cNvPr>
          <p:cNvGrpSpPr/>
          <p:nvPr/>
        </p:nvGrpSpPr>
        <p:grpSpPr>
          <a:xfrm>
            <a:off x="3195879" y="1827753"/>
            <a:ext cx="548548" cy="825397"/>
            <a:chOff x="2730327" y="1886796"/>
            <a:chExt cx="667234" cy="825397"/>
          </a:xfrm>
        </p:grpSpPr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075D20DD-F519-034F-944A-35CDF3BAA9F0}"/>
                </a:ext>
              </a:extLst>
            </p:cNvPr>
            <p:cNvSpPr/>
            <p:nvPr/>
          </p:nvSpPr>
          <p:spPr>
            <a:xfrm>
              <a:off x="2856065" y="2386933"/>
              <a:ext cx="337018" cy="325260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5AC795-4D12-F649-BF8D-51206361C217}"/>
                </a:ext>
              </a:extLst>
            </p:cNvPr>
            <p:cNvSpPr txBox="1"/>
            <p:nvPr/>
          </p:nvSpPr>
          <p:spPr>
            <a:xfrm>
              <a:off x="2730327" y="1886796"/>
              <a:ext cx="667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Pass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D604A5-ACD0-2C42-B3B0-14C910E5E580}"/>
              </a:ext>
            </a:extLst>
          </p:cNvPr>
          <p:cNvGrpSpPr/>
          <p:nvPr/>
        </p:nvGrpSpPr>
        <p:grpSpPr>
          <a:xfrm>
            <a:off x="5055333" y="1827753"/>
            <a:ext cx="548548" cy="825397"/>
            <a:chOff x="2730327" y="1886796"/>
            <a:chExt cx="667234" cy="825397"/>
          </a:xfrm>
        </p:grpSpPr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FEB94C85-0ABB-3741-A909-9913BD915458}"/>
                </a:ext>
              </a:extLst>
            </p:cNvPr>
            <p:cNvSpPr/>
            <p:nvPr/>
          </p:nvSpPr>
          <p:spPr>
            <a:xfrm>
              <a:off x="2856065" y="2386933"/>
              <a:ext cx="337018" cy="325260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6A0A76-7226-BD48-9698-602861E841B9}"/>
                </a:ext>
              </a:extLst>
            </p:cNvPr>
            <p:cNvSpPr txBox="1"/>
            <p:nvPr/>
          </p:nvSpPr>
          <p:spPr>
            <a:xfrm>
              <a:off x="2730327" y="1886796"/>
              <a:ext cx="667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Pass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22EE922-C3BD-5E48-9522-589EBA40BE30}"/>
              </a:ext>
            </a:extLst>
          </p:cNvPr>
          <p:cNvSpPr txBox="1"/>
          <p:nvPr/>
        </p:nvSpPr>
        <p:spPr>
          <a:xfrm>
            <a:off x="7099284" y="1407161"/>
            <a:ext cx="997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Verilog to physical design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5716D45-F535-3A4F-A5DE-3AA45B129DB2}"/>
              </a:ext>
            </a:extLst>
          </p:cNvPr>
          <p:cNvSpPr/>
          <p:nvPr/>
        </p:nvSpPr>
        <p:spPr>
          <a:xfrm>
            <a:off x="7053633" y="4591134"/>
            <a:ext cx="1199945" cy="859705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Floorplan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6A841D73-CE45-FA48-B160-3B2640BBE3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4415" y="3206203"/>
            <a:ext cx="1607900" cy="501789"/>
          </a:xfrm>
          <a:prstGeom prst="curvedConnector3">
            <a:avLst>
              <a:gd name="adj1" fmla="val 43"/>
            </a:avLst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8BBF1F3-5FE2-7E42-BFC1-4A505BA476F2}"/>
              </a:ext>
            </a:extLst>
          </p:cNvPr>
          <p:cNvSpPr/>
          <p:nvPr/>
        </p:nvSpPr>
        <p:spPr>
          <a:xfrm>
            <a:off x="2966526" y="4591134"/>
            <a:ext cx="1199945" cy="859705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Collateral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2A2C67B2-1A9E-5549-A0FD-99833E6F682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7686" y="3485633"/>
            <a:ext cx="1634445" cy="243184"/>
          </a:xfrm>
          <a:prstGeom prst="curvedConnector3">
            <a:avLst>
              <a:gd name="adj1" fmla="val -33"/>
            </a:avLst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D1D6CD73-3BAB-AA48-9EE8-903195E8AC8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08952" y="3483531"/>
            <a:ext cx="883235" cy="642297"/>
          </a:xfrm>
          <a:prstGeom prst="curvedConnector3">
            <a:avLst>
              <a:gd name="adj1" fmla="val 47140"/>
            </a:avLst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496757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C0C9-EDCD-6748-92CD-1A83A8CD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</a:t>
            </a:r>
            <a:br>
              <a:rPr lang="en-US" dirty="0"/>
            </a:br>
            <a:r>
              <a:rPr lang="en-US" sz="2400" dirty="0">
                <a:solidFill>
                  <a:schemeClr val="dk1"/>
                </a:solidFill>
              </a:rPr>
              <a:t>Rick Bahr, Gedeon </a:t>
            </a:r>
            <a:r>
              <a:rPr lang="en-US" sz="2400" dirty="0" err="1">
                <a:solidFill>
                  <a:schemeClr val="dk1"/>
                </a:solidFill>
              </a:rPr>
              <a:t>Nyengele</a:t>
            </a:r>
            <a:r>
              <a:rPr lang="en-US" sz="2400" dirty="0">
                <a:solidFill>
                  <a:schemeClr val="dk1"/>
                </a:solidFill>
              </a:rPr>
              <a:t>, </a:t>
            </a:r>
            <a:r>
              <a:rPr lang="en-US" sz="2400" dirty="0" err="1">
                <a:solidFill>
                  <a:schemeClr val="dk1"/>
                </a:solidFill>
              </a:rPr>
              <a:t>Teguh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Hofstee</a:t>
            </a:r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EB56874-FAFF-2840-A3B4-91C276EAB0D8}"/>
              </a:ext>
            </a:extLst>
          </p:cNvPr>
          <p:cNvGrpSpPr/>
          <p:nvPr/>
        </p:nvGrpSpPr>
        <p:grpSpPr>
          <a:xfrm>
            <a:off x="935513" y="1718399"/>
            <a:ext cx="7272974" cy="5061604"/>
            <a:chOff x="2082797" y="293915"/>
            <a:chExt cx="8998491" cy="626247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628A03D-C111-F342-8779-78761F4CE093}"/>
                </a:ext>
              </a:extLst>
            </p:cNvPr>
            <p:cNvSpPr/>
            <p:nvPr/>
          </p:nvSpPr>
          <p:spPr>
            <a:xfrm>
              <a:off x="2082797" y="293915"/>
              <a:ext cx="5030615" cy="6262471"/>
            </a:xfrm>
            <a:prstGeom prst="roundRect">
              <a:avLst>
                <a:gd name="adj" fmla="val 6033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6280D31E-F5E9-9841-A842-97A85A9CC92A}"/>
                </a:ext>
              </a:extLst>
            </p:cNvPr>
            <p:cNvSpPr/>
            <p:nvPr/>
          </p:nvSpPr>
          <p:spPr>
            <a:xfrm>
              <a:off x="2314217" y="2792816"/>
              <a:ext cx="8767071" cy="3763571"/>
            </a:xfrm>
            <a:prstGeom prst="roundRect">
              <a:avLst>
                <a:gd name="adj" fmla="val 6868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EBDC163-ED2C-EE4A-A720-455DCE796B88}"/>
                </a:ext>
              </a:extLst>
            </p:cNvPr>
            <p:cNvGrpSpPr/>
            <p:nvPr/>
          </p:nvGrpSpPr>
          <p:grpSpPr>
            <a:xfrm>
              <a:off x="8606801" y="4675022"/>
              <a:ext cx="2268188" cy="1662546"/>
              <a:chOff x="9512134" y="4857007"/>
              <a:chExt cx="2268188" cy="166254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C1BAAB6-CB3C-EC4C-867D-E16D486085F5}"/>
                  </a:ext>
                </a:extLst>
              </p:cNvPr>
              <p:cNvSpPr/>
              <p:nvPr/>
            </p:nvSpPr>
            <p:spPr>
              <a:xfrm>
                <a:off x="9512135" y="5379522"/>
                <a:ext cx="2268187" cy="1140031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CGRA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4F67DF-D058-354F-B707-8EE9A534B491}"/>
                  </a:ext>
                </a:extLst>
              </p:cNvPr>
              <p:cNvSpPr/>
              <p:nvPr/>
            </p:nvSpPr>
            <p:spPr>
              <a:xfrm>
                <a:off x="9512134" y="4857007"/>
                <a:ext cx="2268187" cy="427513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lumMod val="110000"/>
                      <a:satMod val="105000"/>
                      <a:tint val="67000"/>
                    </a:srgbClr>
                  </a:gs>
                  <a:gs pos="50000">
                    <a:srgbClr val="70AD47">
                      <a:lumMod val="105000"/>
                      <a:satMod val="103000"/>
                      <a:tint val="73000"/>
                    </a:srgbClr>
                  </a:gs>
                  <a:gs pos="100000">
                    <a:srgbClr val="70AD47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Global Buffer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D351C3-E254-4940-9379-98DD7E48A2FB}"/>
                </a:ext>
              </a:extLst>
            </p:cNvPr>
            <p:cNvSpPr/>
            <p:nvPr/>
          </p:nvSpPr>
          <p:spPr>
            <a:xfrm>
              <a:off x="5422435" y="4669228"/>
              <a:ext cx="1114808" cy="866614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DMA Engine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66BC4A3-3B12-FD41-91E3-81C8F50536F4}"/>
                </a:ext>
              </a:extLst>
            </p:cNvPr>
            <p:cNvSpPr/>
            <p:nvPr/>
          </p:nvSpPr>
          <p:spPr>
            <a:xfrm>
              <a:off x="6806681" y="4669228"/>
              <a:ext cx="1114808" cy="866614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DMA Engine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401A687-1CBC-2C43-9EBA-B8B5760AB792}"/>
                </a:ext>
              </a:extLst>
            </p:cNvPr>
            <p:cNvSpPr/>
            <p:nvPr/>
          </p:nvSpPr>
          <p:spPr>
            <a:xfrm>
              <a:off x="9449028" y="2936329"/>
              <a:ext cx="1114808" cy="446249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TLX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F6073C6-49B3-B24B-9471-764B0AF20D40}"/>
                </a:ext>
              </a:extLst>
            </p:cNvPr>
            <p:cNvSpPr/>
            <p:nvPr/>
          </p:nvSpPr>
          <p:spPr>
            <a:xfrm>
              <a:off x="2289096" y="3563944"/>
              <a:ext cx="8585893" cy="94005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CoreLink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4C4DE9B-E826-5145-ACE4-3A55AF24F81D}"/>
                </a:ext>
              </a:extLst>
            </p:cNvPr>
            <p:cNvGrpSpPr/>
            <p:nvPr/>
          </p:nvGrpSpPr>
          <p:grpSpPr>
            <a:xfrm>
              <a:off x="2289096" y="477809"/>
              <a:ext cx="4601757" cy="2869809"/>
              <a:chOff x="1096340" y="2206263"/>
              <a:chExt cx="4601757" cy="2869809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756CC7B0-A5EA-9C4E-8D93-0FB8FAD4091F}"/>
                  </a:ext>
                </a:extLst>
              </p:cNvPr>
              <p:cNvSpPr/>
              <p:nvPr/>
            </p:nvSpPr>
            <p:spPr>
              <a:xfrm>
                <a:off x="1096340" y="2206263"/>
                <a:ext cx="4601757" cy="2869809"/>
              </a:xfrm>
              <a:prstGeom prst="roundRect">
                <a:avLst>
                  <a:gd name="adj" fmla="val 5392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F44F091-6C27-EE41-B8DE-1A33B612A43C}"/>
                  </a:ext>
                </a:extLst>
              </p:cNvPr>
              <p:cNvGrpSpPr/>
              <p:nvPr/>
            </p:nvGrpSpPr>
            <p:grpSpPr>
              <a:xfrm>
                <a:off x="1285732" y="2371495"/>
                <a:ext cx="4230168" cy="2539343"/>
                <a:chOff x="-942923" y="1691396"/>
                <a:chExt cx="4230168" cy="2539343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6DAA762-2949-7344-B7AE-33B1A39C8305}"/>
                    </a:ext>
                  </a:extLst>
                </p:cNvPr>
                <p:cNvSpPr/>
                <p:nvPr/>
              </p:nvSpPr>
              <p:spPr>
                <a:xfrm>
                  <a:off x="672174" y="1696591"/>
                  <a:ext cx="2101932" cy="1214368"/>
                </a:xfrm>
                <a:prstGeom prst="rect">
                  <a:avLst/>
                </a:prstGeom>
                <a:gradFill rotWithShape="1">
                  <a:gsLst>
                    <a:gs pos="0">
                      <a:srgbClr val="5B9BD5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5B9BD5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5B9BD5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Control Processor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(ARM Cortex M3)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432676B-3A8A-8149-AA2B-9E600BBFC12F}"/>
                    </a:ext>
                  </a:extLst>
                </p:cNvPr>
                <p:cNvSpPr/>
                <p:nvPr/>
              </p:nvSpPr>
              <p:spPr>
                <a:xfrm rot="16200000">
                  <a:off x="-1087760" y="2629549"/>
                  <a:ext cx="2539341" cy="663039"/>
                </a:xfrm>
                <a:prstGeom prst="rect">
                  <a:avLst/>
                </a:prstGeom>
                <a:gradFill rotWithShape="1">
                  <a:gsLst>
                    <a:gs pos="0">
                      <a:srgbClr val="A5A5A5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A5A5A5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A5A5A5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Nested Vector Interrupt Controller (NVIC)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134A425-BFA1-3245-9DFE-C0C1D2AFC432}"/>
                    </a:ext>
                  </a:extLst>
                </p:cNvPr>
                <p:cNvSpPr/>
                <p:nvPr/>
              </p:nvSpPr>
              <p:spPr>
                <a:xfrm rot="16200000">
                  <a:off x="-1881074" y="2629548"/>
                  <a:ext cx="2539342" cy="663039"/>
                </a:xfrm>
                <a:prstGeom prst="rect">
                  <a:avLst/>
                </a:prstGeom>
                <a:gradFill rotWithShape="1">
                  <a:gsLst>
                    <a:gs pos="0">
                      <a:srgbClr val="A5A5A5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A5A5A5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A5A5A5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Wake-up Interrupt Controller (WIC)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884D021-A6D9-8842-AE8C-4AFBA755D161}"/>
                    </a:ext>
                  </a:extLst>
                </p:cNvPr>
                <p:cNvSpPr/>
                <p:nvPr/>
              </p:nvSpPr>
              <p:spPr>
                <a:xfrm>
                  <a:off x="677351" y="3042538"/>
                  <a:ext cx="2091579" cy="603539"/>
                </a:xfrm>
                <a:prstGeom prst="rect">
                  <a:avLst/>
                </a:prstGeom>
                <a:gradFill rotWithShape="1">
                  <a:gsLst>
                    <a:gs pos="0">
                      <a:srgbClr val="A5A5A5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A5A5A5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A5A5A5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Memory Protection Unit (MPU)</a:t>
                  </a:r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9557EBE4-C4B1-4D4C-9C7C-7FD4356C4A6D}"/>
                    </a:ext>
                  </a:extLst>
                </p:cNvPr>
                <p:cNvGrpSpPr/>
                <p:nvPr/>
              </p:nvGrpSpPr>
              <p:grpSpPr>
                <a:xfrm>
                  <a:off x="664948" y="3783559"/>
                  <a:ext cx="2100452" cy="447180"/>
                  <a:chOff x="2834378" y="4978854"/>
                  <a:chExt cx="2100452" cy="447180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A4EBD6F-BD7D-0949-9C89-0C61156A3B52}"/>
                      </a:ext>
                    </a:extLst>
                  </p:cNvPr>
                  <p:cNvSpPr/>
                  <p:nvPr/>
                </p:nvSpPr>
                <p:spPr>
                  <a:xfrm>
                    <a:off x="2834378" y="4978854"/>
                    <a:ext cx="931546" cy="44718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A5A5A5">
                          <a:lumMod val="110000"/>
                          <a:satMod val="105000"/>
                          <a:tint val="67000"/>
                        </a:srgbClr>
                      </a:gs>
                      <a:gs pos="50000">
                        <a:srgbClr val="A5A5A5">
                          <a:lumMod val="105000"/>
                          <a:satMod val="103000"/>
                          <a:tint val="73000"/>
                        </a:srgbClr>
                      </a:gs>
                      <a:gs pos="100000">
                        <a:srgbClr val="A5A5A5">
                          <a:lumMod val="105000"/>
                          <a:satMod val="109000"/>
                          <a:tint val="81000"/>
                        </a:srgbClr>
                      </a:gs>
                    </a:gsLst>
                    <a:lin ang="5400000" scaled="0"/>
                  </a:gradFill>
                  <a:ln w="6350" cap="flat" cmpd="sng" algn="ctr">
                    <a:solidFill>
                      <a:srgbClr val="A5A5A5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I-Bus</a:t>
                    </a: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AF48C328-1824-CD4B-953F-352DBB414495}"/>
                      </a:ext>
                    </a:extLst>
                  </p:cNvPr>
                  <p:cNvSpPr/>
                  <p:nvPr/>
                </p:nvSpPr>
                <p:spPr>
                  <a:xfrm>
                    <a:off x="4019218" y="4978854"/>
                    <a:ext cx="915612" cy="44718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A5A5A5">
                          <a:lumMod val="110000"/>
                          <a:satMod val="105000"/>
                          <a:tint val="67000"/>
                        </a:srgbClr>
                      </a:gs>
                      <a:gs pos="50000">
                        <a:srgbClr val="A5A5A5">
                          <a:lumMod val="105000"/>
                          <a:satMod val="103000"/>
                          <a:tint val="73000"/>
                        </a:srgbClr>
                      </a:gs>
                      <a:gs pos="100000">
                        <a:srgbClr val="A5A5A5">
                          <a:lumMod val="105000"/>
                          <a:satMod val="109000"/>
                          <a:tint val="81000"/>
                        </a:srgbClr>
                      </a:gs>
                    </a:gsLst>
                    <a:lin ang="5400000" scaled="0"/>
                  </a:gradFill>
                  <a:ln w="6350" cap="flat" cmpd="sng" algn="ctr">
                    <a:solidFill>
                      <a:srgbClr val="A5A5A5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D-Bus</a:t>
                    </a:r>
                  </a:p>
                </p:txBody>
              </p:sp>
            </p:grp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C87B294-BD08-2C45-9BE3-75871E7E7355}"/>
                    </a:ext>
                  </a:extLst>
                </p:cNvPr>
                <p:cNvSpPr/>
                <p:nvPr/>
              </p:nvSpPr>
              <p:spPr>
                <a:xfrm rot="16200000">
                  <a:off x="1834175" y="2777670"/>
                  <a:ext cx="2539343" cy="366796"/>
                </a:xfrm>
                <a:prstGeom prst="rect">
                  <a:avLst/>
                </a:prstGeom>
                <a:gradFill rotWithShape="1">
                  <a:gsLst>
                    <a:gs pos="0">
                      <a:srgbClr val="A5A5A5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A5A5A5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A5A5A5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Debug JTAG</a:t>
                  </a:r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A22233C-5F7F-DD4C-8440-8FF0AC9CBA8E}"/>
                    </a:ext>
                  </a:extLst>
                </p:cNvPr>
                <p:cNvCxnSpPr>
                  <a:cxnSpLocks/>
                  <a:stCxn id="76" idx="0"/>
                </p:cNvCxnSpPr>
                <p:nvPr/>
              </p:nvCxnSpPr>
              <p:spPr>
                <a:xfrm flipV="1">
                  <a:off x="1130721" y="3646077"/>
                  <a:ext cx="0" cy="13748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2F11A82-DEAE-4E4D-BB40-0E1D8294BE17}"/>
                    </a:ext>
                  </a:extLst>
                </p:cNvPr>
                <p:cNvCxnSpPr>
                  <a:cxnSpLocks/>
                  <a:stCxn id="77" idx="0"/>
                </p:cNvCxnSpPr>
                <p:nvPr/>
              </p:nvCxnSpPr>
              <p:spPr>
                <a:xfrm flipV="1">
                  <a:off x="2307594" y="3646077"/>
                  <a:ext cx="0" cy="13748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7C1C181A-ACDE-1246-AC4B-874667F2184E}"/>
                    </a:ext>
                  </a:extLst>
                </p:cNvPr>
                <p:cNvCxnSpPr>
                  <a:cxnSpLocks/>
                  <a:stCxn id="70" idx="0"/>
                  <a:endCxn id="67" idx="2"/>
                </p:cNvCxnSpPr>
                <p:nvPr/>
              </p:nvCxnSpPr>
              <p:spPr>
                <a:xfrm flipH="1" flipV="1">
                  <a:off x="1723140" y="2910959"/>
                  <a:ext cx="1" cy="13157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4FF4ED3-48CD-6E48-B545-3E33A82C85EA}"/>
                </a:ext>
              </a:extLst>
            </p:cNvPr>
            <p:cNvGrpSpPr/>
            <p:nvPr/>
          </p:nvGrpSpPr>
          <p:grpSpPr>
            <a:xfrm>
              <a:off x="7491084" y="477809"/>
              <a:ext cx="3383905" cy="2150880"/>
              <a:chOff x="6010817" y="264888"/>
              <a:chExt cx="3383905" cy="2150880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499F34A8-669A-8B49-A849-771A15A37FD7}"/>
                  </a:ext>
                </a:extLst>
              </p:cNvPr>
              <p:cNvSpPr/>
              <p:nvPr/>
            </p:nvSpPr>
            <p:spPr>
              <a:xfrm>
                <a:off x="6010817" y="264888"/>
                <a:ext cx="3383905" cy="2119913"/>
              </a:xfrm>
              <a:prstGeom prst="roundRect">
                <a:avLst>
                  <a:gd name="adj" fmla="val 5392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05748AF-55AE-EF45-A8B7-825565D221D7}"/>
                  </a:ext>
                </a:extLst>
              </p:cNvPr>
              <p:cNvSpPr/>
              <p:nvPr/>
            </p:nvSpPr>
            <p:spPr>
              <a:xfrm>
                <a:off x="7968761" y="1925924"/>
                <a:ext cx="1114808" cy="446249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TLX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0EA4E87-4908-6546-9D73-2266604DBD9E}"/>
                  </a:ext>
                </a:extLst>
              </p:cNvPr>
              <p:cNvSpPr/>
              <p:nvPr/>
            </p:nvSpPr>
            <p:spPr>
              <a:xfrm>
                <a:off x="7801896" y="409689"/>
                <a:ext cx="1448540" cy="529616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DRAM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2FCF7C1-8DBE-1B4F-B410-D9F26A1ABB00}"/>
                  </a:ext>
                </a:extLst>
              </p:cNvPr>
              <p:cNvSpPr/>
              <p:nvPr/>
            </p:nvSpPr>
            <p:spPr>
              <a:xfrm>
                <a:off x="7801896" y="1112306"/>
                <a:ext cx="1448539" cy="699930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lumMod val="110000"/>
                      <a:satMod val="105000"/>
                      <a:tint val="67000"/>
                    </a:srgbClr>
                  </a:gs>
                  <a:gs pos="50000">
                    <a:srgbClr val="A5A5A5">
                      <a:lumMod val="105000"/>
                      <a:satMod val="103000"/>
                      <a:tint val="73000"/>
                    </a:srgbClr>
                  </a:gs>
                  <a:gs pos="100000">
                    <a:srgbClr val="A5A5A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DRAM Controller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0A7E649-DFB8-8546-BF8A-C58B4929CFE3}"/>
                  </a:ext>
                </a:extLst>
              </p:cNvPr>
              <p:cNvSpPr/>
              <p:nvPr/>
            </p:nvSpPr>
            <p:spPr>
              <a:xfrm>
                <a:off x="6157889" y="409688"/>
                <a:ext cx="1448539" cy="1402547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Application Processor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E4190ED-433A-2945-AEB0-CFA72AC75729}"/>
                  </a:ext>
                </a:extLst>
              </p:cNvPr>
              <p:cNvSpPr txBox="1"/>
              <p:nvPr/>
            </p:nvSpPr>
            <p:spPr>
              <a:xfrm>
                <a:off x="6083371" y="1996892"/>
                <a:ext cx="783807" cy="418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FPGA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1E92E38-C2F1-D04B-AD34-6C2719F1E046}"/>
                </a:ext>
              </a:extLst>
            </p:cNvPr>
            <p:cNvSpPr/>
            <p:nvPr/>
          </p:nvSpPr>
          <p:spPr>
            <a:xfrm>
              <a:off x="3665502" y="4669228"/>
              <a:ext cx="1114808" cy="866614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2009815-D312-4F4C-A1B8-A88C6D7F2764}"/>
                </a:ext>
              </a:extLst>
            </p:cNvPr>
            <p:cNvCxnSpPr>
              <a:stCxn id="80" idx="2"/>
              <a:endCxn id="62" idx="0"/>
            </p:cNvCxnSpPr>
            <p:nvPr/>
          </p:nvCxnSpPr>
          <p:spPr>
            <a:xfrm>
              <a:off x="10006432" y="2585094"/>
              <a:ext cx="0" cy="35123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A639B97-4526-5E4F-89DE-64E1AE0902C4}"/>
                </a:ext>
              </a:extLst>
            </p:cNvPr>
            <p:cNvCxnSpPr>
              <a:cxnSpLocks/>
              <a:stCxn id="82" idx="2"/>
              <a:endCxn id="80" idx="0"/>
            </p:cNvCxnSpPr>
            <p:nvPr/>
          </p:nvCxnSpPr>
          <p:spPr>
            <a:xfrm flipH="1">
              <a:off x="10006432" y="2025157"/>
              <a:ext cx="1" cy="11368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8564F1-236A-1A4C-B139-8D56C1651D5C}"/>
                </a:ext>
              </a:extLst>
            </p:cNvPr>
            <p:cNvCxnSpPr>
              <a:cxnSpLocks/>
              <a:stCxn id="81" idx="2"/>
              <a:endCxn id="82" idx="0"/>
            </p:cNvCxnSpPr>
            <p:nvPr/>
          </p:nvCxnSpPr>
          <p:spPr>
            <a:xfrm>
              <a:off x="10006433" y="1152226"/>
              <a:ext cx="0" cy="1730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1D9180C-4134-9D45-AA77-00A08BA8C467}"/>
                </a:ext>
              </a:extLst>
            </p:cNvPr>
            <p:cNvSpPr/>
            <p:nvPr/>
          </p:nvSpPr>
          <p:spPr>
            <a:xfrm>
              <a:off x="9642937" y="3563944"/>
              <a:ext cx="726989" cy="269743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AXI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C07D775-D36C-CC4B-BEEB-1087EEBC55E2}"/>
                </a:ext>
              </a:extLst>
            </p:cNvPr>
            <p:cNvCxnSpPr>
              <a:cxnSpLocks/>
              <a:stCxn id="62" idx="2"/>
              <a:endCxn id="89" idx="0"/>
            </p:cNvCxnSpPr>
            <p:nvPr/>
          </p:nvCxnSpPr>
          <p:spPr>
            <a:xfrm>
              <a:off x="10006432" y="3382578"/>
              <a:ext cx="0" cy="18136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9B0183-0168-D442-8FE3-79EFA0C540B7}"/>
                </a:ext>
              </a:extLst>
            </p:cNvPr>
            <p:cNvSpPr/>
            <p:nvPr/>
          </p:nvSpPr>
          <p:spPr>
            <a:xfrm>
              <a:off x="9377399" y="4222907"/>
              <a:ext cx="726989" cy="269743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AXI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31CCC47-D5CB-B548-98A9-22365FCB3189}"/>
                </a:ext>
              </a:extLst>
            </p:cNvPr>
            <p:cNvCxnSpPr>
              <a:cxnSpLocks/>
              <a:stCxn id="91" idx="2"/>
              <a:endCxn id="59" idx="0"/>
            </p:cNvCxnSpPr>
            <p:nvPr/>
          </p:nvCxnSpPr>
          <p:spPr>
            <a:xfrm>
              <a:off x="9740894" y="4492650"/>
              <a:ext cx="1" cy="18237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B3739A9-51B2-4C41-9971-4FA35B472635}"/>
                </a:ext>
              </a:extLst>
            </p:cNvPr>
            <p:cNvSpPr/>
            <p:nvPr/>
          </p:nvSpPr>
          <p:spPr>
            <a:xfrm>
              <a:off x="7000590" y="4234003"/>
              <a:ext cx="726989" cy="269743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AXI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4FA4B4A-6068-3547-83C1-E73DFC59E4FB}"/>
                </a:ext>
              </a:extLst>
            </p:cNvPr>
            <p:cNvSpPr/>
            <p:nvPr/>
          </p:nvSpPr>
          <p:spPr>
            <a:xfrm>
              <a:off x="5616344" y="4234003"/>
              <a:ext cx="726989" cy="269743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AXI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6FF3728-96B4-B844-9B95-FE1801749528}"/>
                </a:ext>
              </a:extLst>
            </p:cNvPr>
            <p:cNvSpPr/>
            <p:nvPr/>
          </p:nvSpPr>
          <p:spPr>
            <a:xfrm>
              <a:off x="3859411" y="4222907"/>
              <a:ext cx="726989" cy="269743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AXI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CD2450D-EF64-5449-B36E-3B1D0D18161E}"/>
                </a:ext>
              </a:extLst>
            </p:cNvPr>
            <p:cNvCxnSpPr>
              <a:cxnSpLocks/>
              <a:stCxn id="93" idx="2"/>
              <a:endCxn id="61" idx="0"/>
            </p:cNvCxnSpPr>
            <p:nvPr/>
          </p:nvCxnSpPr>
          <p:spPr>
            <a:xfrm>
              <a:off x="7364085" y="4503746"/>
              <a:ext cx="0" cy="16548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533B9F8-6984-D94C-A90B-D542D8AD7021}"/>
                </a:ext>
              </a:extLst>
            </p:cNvPr>
            <p:cNvCxnSpPr>
              <a:cxnSpLocks/>
              <a:stCxn id="95" idx="2"/>
              <a:endCxn id="85" idx="0"/>
            </p:cNvCxnSpPr>
            <p:nvPr/>
          </p:nvCxnSpPr>
          <p:spPr>
            <a:xfrm>
              <a:off x="4222906" y="4492650"/>
              <a:ext cx="0" cy="17657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1DDC5B3-53CC-3548-811E-EBCDFB410448}"/>
                </a:ext>
              </a:extLst>
            </p:cNvPr>
            <p:cNvCxnSpPr>
              <a:cxnSpLocks/>
              <a:stCxn id="94" idx="2"/>
              <a:endCxn id="60" idx="0"/>
            </p:cNvCxnSpPr>
            <p:nvPr/>
          </p:nvCxnSpPr>
          <p:spPr>
            <a:xfrm>
              <a:off x="5979839" y="4503746"/>
              <a:ext cx="0" cy="165482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00E550-D152-C647-B3D6-8F4445120CAD}"/>
                </a:ext>
              </a:extLst>
            </p:cNvPr>
            <p:cNvSpPr/>
            <p:nvPr/>
          </p:nvSpPr>
          <p:spPr>
            <a:xfrm>
              <a:off x="4188637" y="3557187"/>
              <a:ext cx="726989" cy="269743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AHB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9392998-AE61-A84E-9C9B-C4C31A3451B6}"/>
                </a:ext>
              </a:extLst>
            </p:cNvPr>
            <p:cNvSpPr/>
            <p:nvPr/>
          </p:nvSpPr>
          <p:spPr>
            <a:xfrm>
              <a:off x="5365510" y="3563943"/>
              <a:ext cx="726989" cy="269743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AHB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D28A2A8-2F00-F84B-9855-D8D3D8FDF3B6}"/>
                </a:ext>
              </a:extLst>
            </p:cNvPr>
            <p:cNvCxnSpPr>
              <a:cxnSpLocks/>
              <a:stCxn id="76" idx="2"/>
              <a:endCxn id="99" idx="0"/>
            </p:cNvCxnSpPr>
            <p:nvPr/>
          </p:nvCxnSpPr>
          <p:spPr>
            <a:xfrm>
              <a:off x="4552132" y="3182384"/>
              <a:ext cx="0" cy="37480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91CE341-ADCC-BE47-A92B-904D61CFB6C8}"/>
                </a:ext>
              </a:extLst>
            </p:cNvPr>
            <p:cNvCxnSpPr>
              <a:cxnSpLocks/>
              <a:stCxn id="77" idx="2"/>
              <a:endCxn id="100" idx="0"/>
            </p:cNvCxnSpPr>
            <p:nvPr/>
          </p:nvCxnSpPr>
          <p:spPr>
            <a:xfrm>
              <a:off x="5729005" y="3182384"/>
              <a:ext cx="0" cy="38155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FA8322A-4C5A-AB4E-9D8A-7DB93A578D82}"/>
                </a:ext>
              </a:extLst>
            </p:cNvPr>
            <p:cNvSpPr/>
            <p:nvPr/>
          </p:nvSpPr>
          <p:spPr>
            <a:xfrm>
              <a:off x="2290775" y="4658133"/>
              <a:ext cx="1114808" cy="866614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SRAM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72155EF-6A9B-184A-839F-76ADAEF27000}"/>
                </a:ext>
              </a:extLst>
            </p:cNvPr>
            <p:cNvSpPr/>
            <p:nvPr/>
          </p:nvSpPr>
          <p:spPr>
            <a:xfrm>
              <a:off x="2487242" y="4222907"/>
              <a:ext cx="726989" cy="269743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AXI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DF97D72-C4BD-6042-93FF-20917B38C2F2}"/>
                </a:ext>
              </a:extLst>
            </p:cNvPr>
            <p:cNvCxnSpPr>
              <a:cxnSpLocks/>
              <a:stCxn id="104" idx="2"/>
              <a:endCxn id="103" idx="0"/>
            </p:cNvCxnSpPr>
            <p:nvPr/>
          </p:nvCxnSpPr>
          <p:spPr>
            <a:xfrm flipH="1">
              <a:off x="2848179" y="4492650"/>
              <a:ext cx="2558" cy="16548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64FADB5-95C1-0545-905F-FA815FE2F1E6}"/>
                </a:ext>
              </a:extLst>
            </p:cNvPr>
            <p:cNvSpPr txBox="1"/>
            <p:nvPr/>
          </p:nvSpPr>
          <p:spPr>
            <a:xfrm>
              <a:off x="2289096" y="5973967"/>
              <a:ext cx="710424" cy="49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744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92C9-73FC-1F44-917F-190D1BEA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Visual Applications and Halide-to-Hardware</a:t>
            </a:r>
            <a:br>
              <a:rPr lang="en-US" dirty="0"/>
            </a:br>
            <a:r>
              <a:rPr lang="en-US" sz="2700" dirty="0"/>
              <a:t>Jeff Setter, Xuan Yang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3CC28-F651-D24A-B6E9-16625ADDA852}"/>
              </a:ext>
            </a:extLst>
          </p:cNvPr>
          <p:cNvSpPr txBox="1"/>
          <p:nvPr/>
        </p:nvSpPr>
        <p:spPr>
          <a:xfrm>
            <a:off x="3002308" y="2107927"/>
            <a:ext cx="3348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Calibri"/>
              </a:rPr>
              <a:t>CGRA Programming Toolchain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4D6935-D288-3A42-8EB7-6B90EA0A2CCE}"/>
              </a:ext>
            </a:extLst>
          </p:cNvPr>
          <p:cNvGrpSpPr/>
          <p:nvPr/>
        </p:nvGrpSpPr>
        <p:grpSpPr>
          <a:xfrm>
            <a:off x="3388879" y="2700905"/>
            <a:ext cx="2575083" cy="3791969"/>
            <a:chOff x="8618611" y="752738"/>
            <a:chExt cx="2575083" cy="37919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D785C9-1744-B14D-8261-17F5F041BFCD}"/>
                </a:ext>
              </a:extLst>
            </p:cNvPr>
            <p:cNvSpPr/>
            <p:nvPr/>
          </p:nvSpPr>
          <p:spPr>
            <a:xfrm>
              <a:off x="8618611" y="1325559"/>
              <a:ext cx="2575082" cy="365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/>
                </a:rPr>
                <a:t>Halide Compiler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F526BA-9D26-6149-BF22-3504E3E5B9E3}"/>
                </a:ext>
              </a:extLst>
            </p:cNvPr>
            <p:cNvSpPr txBox="1"/>
            <p:nvPr/>
          </p:nvSpPr>
          <p:spPr>
            <a:xfrm>
              <a:off x="8809153" y="752738"/>
              <a:ext cx="219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Application in Halide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E3E100-EFD0-E643-BE7E-3BBF747C8BA6}"/>
                </a:ext>
              </a:extLst>
            </p:cNvPr>
            <p:cNvSpPr/>
            <p:nvPr/>
          </p:nvSpPr>
          <p:spPr>
            <a:xfrm>
              <a:off x="8618611" y="2467629"/>
              <a:ext cx="2575083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/>
                </a:rPr>
                <a:t>Mapper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E43437-B857-9A4B-AA1C-ADDDECACB548}"/>
                </a:ext>
              </a:extLst>
            </p:cNvPr>
            <p:cNvSpPr/>
            <p:nvPr/>
          </p:nvSpPr>
          <p:spPr>
            <a:xfrm>
              <a:off x="8622607" y="3036878"/>
              <a:ext cx="256709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/>
                </a:rPr>
                <a:t>Place and Route</a:t>
              </a:r>
              <a:endParaRPr lang="en-US" sz="14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4370C2-DFF3-3948-B013-3622C8428CB0}"/>
                </a:ext>
              </a:extLst>
            </p:cNvPr>
            <p:cNvSpPr/>
            <p:nvPr/>
          </p:nvSpPr>
          <p:spPr>
            <a:xfrm>
              <a:off x="8622607" y="4178947"/>
              <a:ext cx="256709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/>
                </a:rPr>
                <a:t>Configured CGRA</a:t>
              </a:r>
              <a:endParaRPr lang="en-US" sz="1400" dirty="0">
                <a:solidFill>
                  <a:schemeClr val="tx1"/>
                </a:solidFill>
                <a:latin typeface="Calibri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024FD6F-B662-7C40-BDA0-7A6680C9AF71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 flipH="1">
              <a:off x="9906152" y="1122070"/>
              <a:ext cx="1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81D4FA-12DB-7749-9866-8807D52DF694}"/>
                </a:ext>
              </a:extLst>
            </p:cNvPr>
            <p:cNvCxnSpPr>
              <a:cxnSpLocks/>
              <a:stCxn id="6" idx="2"/>
              <a:endCxn id="15" idx="0"/>
            </p:cNvCxnSpPr>
            <p:nvPr/>
          </p:nvCxnSpPr>
          <p:spPr>
            <a:xfrm>
              <a:off x="9906152" y="1691319"/>
              <a:ext cx="0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57507A6-FA78-1A43-929F-46AFB478338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9906152" y="2833389"/>
              <a:ext cx="1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E72698-8096-F44C-AA92-D574B9B21488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>
              <a:off x="9906152" y="3402638"/>
              <a:ext cx="1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999A07-6422-A74B-8A36-2FD11DF1FDEB}"/>
                </a:ext>
              </a:extLst>
            </p:cNvPr>
            <p:cNvSpPr txBox="1"/>
            <p:nvPr/>
          </p:nvSpPr>
          <p:spPr>
            <a:xfrm>
              <a:off x="9189321" y="1894808"/>
              <a:ext cx="1433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CoreIR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Graph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A3F83C-2182-8441-A252-5B99445D7409}"/>
                </a:ext>
              </a:extLst>
            </p:cNvPr>
            <p:cNvCxnSpPr>
              <a:cxnSpLocks/>
              <a:stCxn id="15" idx="2"/>
              <a:endCxn id="8" idx="0"/>
            </p:cNvCxnSpPr>
            <p:nvPr/>
          </p:nvCxnSpPr>
          <p:spPr>
            <a:xfrm>
              <a:off x="9906152" y="2264140"/>
              <a:ext cx="1" cy="20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C1317-18B1-3B4D-BB98-D12CE6DDBEF8}"/>
                </a:ext>
              </a:extLst>
            </p:cNvPr>
            <p:cNvSpPr txBox="1"/>
            <p:nvPr/>
          </p:nvSpPr>
          <p:spPr>
            <a:xfrm>
              <a:off x="8695404" y="3606127"/>
              <a:ext cx="2421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Configuration Bitstream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E600134-9AE8-0241-AA61-0D6050FB90EA}"/>
                </a:ext>
              </a:extLst>
            </p:cNvPr>
            <p:cNvCxnSpPr>
              <a:cxnSpLocks/>
              <a:stCxn id="17" idx="2"/>
              <a:endCxn id="10" idx="0"/>
            </p:cNvCxnSpPr>
            <p:nvPr/>
          </p:nvCxnSpPr>
          <p:spPr>
            <a:xfrm flipH="1">
              <a:off x="9906152" y="3975459"/>
              <a:ext cx="1" cy="203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66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92C9-73FC-1F44-917F-190D1BEA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Visual Applications and Halide-to-Hardware</a:t>
            </a:r>
            <a:br>
              <a:rPr lang="en-US" dirty="0"/>
            </a:br>
            <a:r>
              <a:rPr lang="en-US" sz="2700" dirty="0"/>
              <a:t>Jeff Setter, Xuan Yang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E8B97-9DB0-BB4F-8E7C-0E5AE2BE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08313"/>
            <a:ext cx="4587328" cy="4268650"/>
          </a:xfrm>
        </p:spPr>
        <p:txBody>
          <a:bodyPr>
            <a:normAutofit/>
          </a:bodyPr>
          <a:lstStyle/>
          <a:p>
            <a:r>
              <a:rPr lang="en-US" sz="2400" dirty="0"/>
              <a:t>Inferring computation is easy, hard part is inferring the memories and their access patterns</a:t>
            </a:r>
          </a:p>
          <a:p>
            <a:r>
              <a:rPr lang="en-US" sz="2400" dirty="0"/>
              <a:t>Our key realization was that these seemingly different access patterns can be expressed using a unified buffer template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8ED03-6062-3E4C-8EDC-B4439964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78" y="1380775"/>
            <a:ext cx="3741244" cy="3429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523D0C9-8EFF-AF4C-A7B3-A4CEADA05347}"/>
              </a:ext>
            </a:extLst>
          </p:cNvPr>
          <p:cNvSpPr/>
          <p:nvPr/>
        </p:nvSpPr>
        <p:spPr>
          <a:xfrm>
            <a:off x="138546" y="5057905"/>
            <a:ext cx="1826426" cy="1450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Application in Halide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4FC880-DD0B-DA43-BEB6-0FD2828BD2BF}"/>
              </a:ext>
            </a:extLst>
          </p:cNvPr>
          <p:cNvSpPr/>
          <p:nvPr/>
        </p:nvSpPr>
        <p:spPr>
          <a:xfrm>
            <a:off x="2248695" y="5059920"/>
            <a:ext cx="1751809" cy="1443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HalideIR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3E4F52-D342-1F49-9539-9CBED899C60D}"/>
              </a:ext>
            </a:extLst>
          </p:cNvPr>
          <p:cNvSpPr/>
          <p:nvPr/>
        </p:nvSpPr>
        <p:spPr>
          <a:xfrm>
            <a:off x="4275201" y="5064644"/>
            <a:ext cx="2233247" cy="14282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Logical Unified Buffer Parameter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5407F7-9971-1640-A6D8-01E4DA961E01}"/>
              </a:ext>
            </a:extLst>
          </p:cNvPr>
          <p:cNvSpPr/>
          <p:nvPr/>
        </p:nvSpPr>
        <p:spPr>
          <a:xfrm>
            <a:off x="6776730" y="5064645"/>
            <a:ext cx="2233247" cy="1428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Map to (Many) Physical Unified Buffers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ABF587-E181-CA4D-A614-C79F1A237F27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1964972" y="5781831"/>
            <a:ext cx="283723" cy="1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F3107-5DCB-E849-920B-644AEBDF263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4000504" y="5778759"/>
            <a:ext cx="274697" cy="3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A5AC9C-B0A2-BD4A-BAC6-CEB3847CF85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508448" y="5778759"/>
            <a:ext cx="26828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04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C685-5197-9D41-A507-A37E9E87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7647"/>
            <a:ext cx="7886700" cy="376996"/>
          </a:xfrm>
        </p:spPr>
        <p:txBody>
          <a:bodyPr>
            <a:noAutofit/>
          </a:bodyPr>
          <a:lstStyle/>
          <a:p>
            <a:r>
              <a:rPr lang="en-US" sz="3200" dirty="0"/>
              <a:t>Tomorrow’s Program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235DD9-0481-6044-BE2F-A5A78ABE2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133353"/>
              </p:ext>
            </p:extLst>
          </p:nvPr>
        </p:nvGraphicFramePr>
        <p:xfrm>
          <a:off x="628650" y="1005547"/>
          <a:ext cx="7886700" cy="5760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5837">
                  <a:extLst>
                    <a:ext uri="{9D8B030D-6E8A-4147-A177-3AD203B41FA5}">
                      <a16:colId xmlns:a16="http://schemas.microsoft.com/office/drawing/2014/main" val="3590872105"/>
                    </a:ext>
                  </a:extLst>
                </a:gridCol>
                <a:gridCol w="4200939">
                  <a:extLst>
                    <a:ext uri="{9D8B030D-6E8A-4147-A177-3AD203B41FA5}">
                      <a16:colId xmlns:a16="http://schemas.microsoft.com/office/drawing/2014/main" val="4293508505"/>
                    </a:ext>
                  </a:extLst>
                </a:gridCol>
                <a:gridCol w="2869924">
                  <a:extLst>
                    <a:ext uri="{9D8B030D-6E8A-4147-A177-3AD203B41FA5}">
                      <a16:colId xmlns:a16="http://schemas.microsoft.com/office/drawing/2014/main" val="162180004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Overview of the Chip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Priyanka Raina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9837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9:15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Magma and </a:t>
                      </a:r>
                      <a:r>
                        <a:rPr lang="en-US" sz="1800" dirty="0" err="1"/>
                        <a:t>CoreIR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Leonard Truong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8464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9:40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Lassen and Peak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Ross Daly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5746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10:05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 and Lake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Taeyoung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Kong,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Qiaoyi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418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10:30 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Break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654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11:00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Interconnect and Canal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Keyi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Zhang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63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11:25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Garnet and Gemstone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Setaluri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Alex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Carsello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347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11:50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Rick Bahr, Gedeon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Nyengele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Teguh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Hofstee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95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12:15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Lunch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0761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1:30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Semiconductor Industry Perspective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Nafea</a:t>
                      </a:r>
                      <a:r>
                        <a:rPr lang="en-US" sz="1800" dirty="0"/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Bshara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318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Visual Applications and Halide to Hardware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Jeff Setter, Xuan Yang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798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2:35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Company Interactions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Pat Hanrahan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4139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3:00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Break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0165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Break into groups for feedback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85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Feedback report 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2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62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8A92-6A05-C847-A6C5-D86F77BD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Jade CGRA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2EEB9-146F-5945-91B5-00B42C0C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0190"/>
            <a:ext cx="7886700" cy="4696773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 startAt="2"/>
            </a:pPr>
            <a:r>
              <a:rPr lang="en-US" dirty="0"/>
              <a:t>Memory supports only line buffered pipelines</a:t>
            </a:r>
          </a:p>
          <a:p>
            <a:pPr lvl="1"/>
            <a:r>
              <a:rPr lang="en-US" dirty="0"/>
              <a:t>Most new applications even for imaging and vision use neural networks </a:t>
            </a:r>
          </a:p>
          <a:p>
            <a:pPr lvl="1"/>
            <a:r>
              <a:rPr lang="en-US" dirty="0"/>
              <a:t>Need a memory hierarchy with double buffers for energy-efficiency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A796BF-39A1-A845-B34C-366BFAB52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918593"/>
              </p:ext>
            </p:extLst>
          </p:nvPr>
        </p:nvGraphicFramePr>
        <p:xfrm>
          <a:off x="295053" y="3846662"/>
          <a:ext cx="2263140" cy="1653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50592383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6787009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7197154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2874316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820411495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387361653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9815123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82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79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5276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66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8882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C0D818-DA1B-8A4C-A047-92706B1B2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240131"/>
              </p:ext>
            </p:extLst>
          </p:nvPr>
        </p:nvGraphicFramePr>
        <p:xfrm>
          <a:off x="3119378" y="4269137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2EFEF4-A546-C041-B638-A4B1566606CC}"/>
                  </a:ext>
                </a:extLst>
              </p:cNvPr>
              <p:cNvSpPr txBox="1"/>
              <p:nvPr/>
            </p:nvSpPr>
            <p:spPr>
              <a:xfrm>
                <a:off x="2625999" y="4415830"/>
                <a:ext cx="51328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2EFEF4-A546-C041-B638-A4B156660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99" y="4415830"/>
                <a:ext cx="513282" cy="41549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1B8462-FBBE-2E43-8665-AD43B1D44785}"/>
                  </a:ext>
                </a:extLst>
              </p:cNvPr>
              <p:cNvSpPr txBox="1"/>
              <p:nvPr/>
            </p:nvSpPr>
            <p:spPr>
              <a:xfrm>
                <a:off x="2765582" y="3774687"/>
                <a:ext cx="14323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3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1350" dirty="0"/>
                  <a:t>3 convolution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1B8462-FBBE-2E43-8665-AD43B1D44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582" y="3774687"/>
                <a:ext cx="1432315" cy="300082"/>
              </a:xfrm>
              <a:prstGeom prst="rect">
                <a:avLst/>
              </a:prstGeom>
              <a:blipFill>
                <a:blip r:embed="rId4"/>
                <a:stretch>
                  <a:fillRect l="-87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CDACF-ACFD-1348-9ADD-CA5B7DD4A31B}"/>
                  </a:ext>
                </a:extLst>
              </p:cNvPr>
              <p:cNvSpPr txBox="1"/>
              <p:nvPr/>
            </p:nvSpPr>
            <p:spPr>
              <a:xfrm>
                <a:off x="7192481" y="3629596"/>
                <a:ext cx="154020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Multi-channel 3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350" dirty="0"/>
                  <a:t> 3 convolution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CDACF-ACFD-1348-9ADD-CA5B7DD4A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481" y="3629596"/>
                <a:ext cx="1540204" cy="507831"/>
              </a:xfrm>
              <a:prstGeom prst="rect">
                <a:avLst/>
              </a:prstGeom>
              <a:blipFill>
                <a:blip r:embed="rId5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BB3C92D-AA35-D848-AB9C-36C4117C76AA}"/>
              </a:ext>
            </a:extLst>
          </p:cNvPr>
          <p:cNvSpPr txBox="1"/>
          <p:nvPr/>
        </p:nvSpPr>
        <p:spPr>
          <a:xfrm>
            <a:off x="886977" y="349768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C7A9BFE-00DE-A240-95B4-DD5D96D855E8}"/>
              </a:ext>
            </a:extLst>
          </p:cNvPr>
          <p:cNvCxnSpPr>
            <a:cxnSpLocks/>
          </p:cNvCxnSpPr>
          <p:nvPr/>
        </p:nvCxnSpPr>
        <p:spPr>
          <a:xfrm>
            <a:off x="1400579" y="3618825"/>
            <a:ext cx="144641" cy="90611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B21C354-2977-2444-87CF-71DEA57F9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984314"/>
              </p:ext>
            </p:extLst>
          </p:nvPr>
        </p:nvGraphicFramePr>
        <p:xfrm>
          <a:off x="4524150" y="3724270"/>
          <a:ext cx="2263140" cy="1653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50592383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6787009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7197154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2874316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820411495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387361653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9815123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82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79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5276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6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88824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A5052B-681E-2443-95E4-3463EBC23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125922"/>
              </p:ext>
            </p:extLst>
          </p:nvPr>
        </p:nvGraphicFramePr>
        <p:xfrm>
          <a:off x="4624025" y="3818546"/>
          <a:ext cx="2263140" cy="1653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50592383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6787009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7197154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2874316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820411495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387361653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9815123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82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79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5276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6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88824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52560E7-1FF1-C645-B39A-B6C4A36F4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561547"/>
              </p:ext>
            </p:extLst>
          </p:nvPr>
        </p:nvGraphicFramePr>
        <p:xfrm>
          <a:off x="4738325" y="3932846"/>
          <a:ext cx="2263140" cy="1653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50592383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6787009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7197154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2874316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820411495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387361653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9815123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82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79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5276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6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88824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504CD6D-7E1B-D142-BAA3-F5C66D503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34549"/>
              </p:ext>
            </p:extLst>
          </p:nvPr>
        </p:nvGraphicFramePr>
        <p:xfrm>
          <a:off x="7512310" y="4128220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B72172-8C6F-6C47-A929-6A4A167230F3}"/>
                  </a:ext>
                </a:extLst>
              </p:cNvPr>
              <p:cNvSpPr txBox="1"/>
              <p:nvPr/>
            </p:nvSpPr>
            <p:spPr>
              <a:xfrm>
                <a:off x="7018932" y="4415830"/>
                <a:ext cx="51328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B72172-8C6F-6C47-A929-6A4A1672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932" y="4415830"/>
                <a:ext cx="513282" cy="415498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D26EE63-7260-BE40-9A05-12086F77A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11853"/>
              </p:ext>
            </p:extLst>
          </p:nvPr>
        </p:nvGraphicFramePr>
        <p:xfrm>
          <a:off x="7626610" y="4242520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0AB2C6E-B19C-B441-89A0-AA4FDACB4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1780"/>
              </p:ext>
            </p:extLst>
          </p:nvPr>
        </p:nvGraphicFramePr>
        <p:xfrm>
          <a:off x="7740910" y="4356820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D59B5B-823A-0B42-97AF-1CE5BCB09994}"/>
              </a:ext>
            </a:extLst>
          </p:cNvPr>
          <p:cNvCxnSpPr/>
          <p:nvPr/>
        </p:nvCxnSpPr>
        <p:spPr>
          <a:xfrm>
            <a:off x="4277895" y="3497688"/>
            <a:ext cx="0" cy="24427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A160CD-356B-F44A-AF8F-140181A65FEF}"/>
              </a:ext>
            </a:extLst>
          </p:cNvPr>
          <p:cNvCxnSpPr/>
          <p:nvPr/>
        </p:nvCxnSpPr>
        <p:spPr>
          <a:xfrm>
            <a:off x="8542113" y="4592029"/>
            <a:ext cx="0" cy="120751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C4533A-23CB-C049-928E-D5980AF65C82}"/>
              </a:ext>
            </a:extLst>
          </p:cNvPr>
          <p:cNvSpPr txBox="1"/>
          <p:nvPr/>
        </p:nvSpPr>
        <p:spPr>
          <a:xfrm>
            <a:off x="8558147" y="4975377"/>
            <a:ext cx="6966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 of these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39F36EA-0DB4-6643-B1BD-B419E6412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961833"/>
              </p:ext>
            </p:extLst>
          </p:nvPr>
        </p:nvGraphicFramePr>
        <p:xfrm>
          <a:off x="7512310" y="5173424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290E42C-39E8-7C46-B24C-21EF66394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344149"/>
              </p:ext>
            </p:extLst>
          </p:nvPr>
        </p:nvGraphicFramePr>
        <p:xfrm>
          <a:off x="7626610" y="5287724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670B4F1-44CF-1146-A0FD-FB76DFB2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44112"/>
              </p:ext>
            </p:extLst>
          </p:nvPr>
        </p:nvGraphicFramePr>
        <p:xfrm>
          <a:off x="7740910" y="5402024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BE64D05-EE23-8D43-BAB1-706EB0A64670}"/>
              </a:ext>
            </a:extLst>
          </p:cNvPr>
          <p:cNvSpPr txBox="1"/>
          <p:nvPr/>
        </p:nvSpPr>
        <p:spPr>
          <a:xfrm>
            <a:off x="1632101" y="5744924"/>
            <a:ext cx="10484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Line Buffer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7980C-C940-BD42-A617-3D1BCFCB3AA3}"/>
              </a:ext>
            </a:extLst>
          </p:cNvPr>
          <p:cNvSpPr txBox="1"/>
          <p:nvPr/>
        </p:nvSpPr>
        <p:spPr>
          <a:xfrm>
            <a:off x="5879197" y="5744924"/>
            <a:ext cx="12953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Double Buffer</a:t>
            </a:r>
          </a:p>
        </p:txBody>
      </p:sp>
    </p:spTree>
    <p:extLst>
      <p:ext uri="{BB962C8B-B14F-4D97-AF65-F5344CB8AC3E}">
        <p14:creationId xmlns:p14="http://schemas.microsoft.com/office/powerpoint/2010/main" val="31702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8A92-6A05-C847-A6C5-D86F77BD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Jade CGRA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CDACF-ACFD-1348-9ADD-CA5B7DD4A31B}"/>
                  </a:ext>
                </a:extLst>
              </p:cNvPr>
              <p:cNvSpPr txBox="1"/>
              <p:nvPr/>
            </p:nvSpPr>
            <p:spPr>
              <a:xfrm>
                <a:off x="3227994" y="3574131"/>
                <a:ext cx="154020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Multi-channel 3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350" dirty="0"/>
                  <a:t> 3 convolution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CDACF-ACFD-1348-9ADD-CA5B7DD4A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94" y="3574131"/>
                <a:ext cx="1540204" cy="507831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B21C354-2977-2444-87CF-71DEA57F9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84166"/>
              </p:ext>
            </p:extLst>
          </p:nvPr>
        </p:nvGraphicFramePr>
        <p:xfrm>
          <a:off x="559663" y="3668805"/>
          <a:ext cx="2263140" cy="1653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50592383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6787009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7197154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2874316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820411495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387361653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9815123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79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5276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6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88824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A5052B-681E-2443-95E4-3463EBC23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775699"/>
              </p:ext>
            </p:extLst>
          </p:nvPr>
        </p:nvGraphicFramePr>
        <p:xfrm>
          <a:off x="659538" y="3763082"/>
          <a:ext cx="2263140" cy="1653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50592383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6787009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7197154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2874316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820411495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387361653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9815123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79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5276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6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88824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52560E7-1FF1-C645-B39A-B6C4A36F4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30335"/>
              </p:ext>
            </p:extLst>
          </p:nvPr>
        </p:nvGraphicFramePr>
        <p:xfrm>
          <a:off x="773838" y="3877382"/>
          <a:ext cx="2263140" cy="1653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50592383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67870090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7197154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2874316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820411495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3873616531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98151232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79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5276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6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88824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504CD6D-7E1B-D142-BAA3-F5C66D503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312467"/>
              </p:ext>
            </p:extLst>
          </p:nvPr>
        </p:nvGraphicFramePr>
        <p:xfrm>
          <a:off x="3547823" y="4072755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B72172-8C6F-6C47-A929-6A4A167230F3}"/>
                  </a:ext>
                </a:extLst>
              </p:cNvPr>
              <p:cNvSpPr txBox="1"/>
              <p:nvPr/>
            </p:nvSpPr>
            <p:spPr>
              <a:xfrm>
                <a:off x="3054444" y="4360365"/>
                <a:ext cx="51328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B72172-8C6F-6C47-A929-6A4A1672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444" y="4360365"/>
                <a:ext cx="513282" cy="41549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D26EE63-7260-BE40-9A05-12086F77A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031374"/>
              </p:ext>
            </p:extLst>
          </p:nvPr>
        </p:nvGraphicFramePr>
        <p:xfrm>
          <a:off x="3662123" y="4187055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0AB2C6E-B19C-B441-89A0-AA4FDACB4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40087"/>
              </p:ext>
            </p:extLst>
          </p:nvPr>
        </p:nvGraphicFramePr>
        <p:xfrm>
          <a:off x="3776423" y="4301355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A160CD-356B-F44A-AF8F-140181A65FEF}"/>
              </a:ext>
            </a:extLst>
          </p:cNvPr>
          <p:cNvCxnSpPr/>
          <p:nvPr/>
        </p:nvCxnSpPr>
        <p:spPr>
          <a:xfrm>
            <a:off x="4577626" y="4536565"/>
            <a:ext cx="0" cy="120751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C4533A-23CB-C049-928E-D5980AF65C82}"/>
              </a:ext>
            </a:extLst>
          </p:cNvPr>
          <p:cNvSpPr txBox="1"/>
          <p:nvPr/>
        </p:nvSpPr>
        <p:spPr>
          <a:xfrm>
            <a:off x="4593661" y="4919912"/>
            <a:ext cx="56559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 of these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39F36EA-0DB4-6643-B1BD-B419E6412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98167"/>
              </p:ext>
            </p:extLst>
          </p:nvPr>
        </p:nvGraphicFramePr>
        <p:xfrm>
          <a:off x="3547823" y="5117959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290E42C-39E8-7C46-B24C-21EF66394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75124"/>
              </p:ext>
            </p:extLst>
          </p:nvPr>
        </p:nvGraphicFramePr>
        <p:xfrm>
          <a:off x="3662123" y="5232259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670B4F1-44CF-1146-A0FD-FB76DFB2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699631"/>
              </p:ext>
            </p:extLst>
          </p:nvPr>
        </p:nvGraphicFramePr>
        <p:xfrm>
          <a:off x="3776423" y="5346559"/>
          <a:ext cx="678942" cy="708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14">
                  <a:extLst>
                    <a:ext uri="{9D8B030D-6E8A-4147-A177-3AD203B41FA5}">
                      <a16:colId xmlns:a16="http://schemas.microsoft.com/office/drawing/2014/main" val="358458122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4059511904"/>
                    </a:ext>
                  </a:extLst>
                </a:gridCol>
                <a:gridCol w="226314">
                  <a:extLst>
                    <a:ext uri="{9D8B030D-6E8A-4147-A177-3AD203B41FA5}">
                      <a16:colId xmlns:a16="http://schemas.microsoft.com/office/drawing/2014/main" val="124761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79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109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1336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9F7728-A8CC-AE41-B265-AC66FD2467EF}"/>
              </a:ext>
            </a:extLst>
          </p:cNvPr>
          <p:cNvSpPr txBox="1"/>
          <p:nvPr/>
        </p:nvSpPr>
        <p:spPr>
          <a:xfrm>
            <a:off x="842777" y="4504413"/>
            <a:ext cx="21252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1. Bring in tiles of inputs and weights into local memory reuse them as much as you can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199E42-F52E-4747-AA81-059C625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629" y="3268184"/>
            <a:ext cx="1853435" cy="32550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B51A563-51C3-064E-986D-2CB87FEF2EF9}"/>
              </a:ext>
            </a:extLst>
          </p:cNvPr>
          <p:cNvSpPr txBox="1"/>
          <p:nvPr/>
        </p:nvSpPr>
        <p:spPr>
          <a:xfrm>
            <a:off x="5264861" y="4072756"/>
            <a:ext cx="1920690" cy="19620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2. Use a double buffer to overlap compute on current tile and fetching of next tile</a:t>
            </a:r>
          </a:p>
          <a:p>
            <a:endParaRPr lang="en-US" sz="1350" dirty="0"/>
          </a:p>
          <a:p>
            <a:r>
              <a:rPr lang="en-US" sz="1350" dirty="0"/>
              <a:t>3. Use a hierarchy of double buffers to maximize energy-efficiency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FECC21BC-07A1-874F-B1BB-E7D61D091EA7}"/>
              </a:ext>
            </a:extLst>
          </p:cNvPr>
          <p:cNvSpPr txBox="1">
            <a:spLocks/>
          </p:cNvSpPr>
          <p:nvPr/>
        </p:nvSpPr>
        <p:spPr>
          <a:xfrm>
            <a:off x="628650" y="1480190"/>
            <a:ext cx="7886700" cy="4696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2"/>
            </a:pPr>
            <a:r>
              <a:rPr lang="en-US" dirty="0"/>
              <a:t>Memory supports only line buffered pipelines</a:t>
            </a:r>
          </a:p>
          <a:p>
            <a:pPr lvl="1"/>
            <a:r>
              <a:rPr lang="en-US" dirty="0"/>
              <a:t>Most new applications even for imaging and vision use neural networks </a:t>
            </a:r>
          </a:p>
          <a:p>
            <a:pPr lvl="1"/>
            <a:r>
              <a:rPr lang="en-US" dirty="0"/>
              <a:t>Need a memory hierarchy with double buffers for energy-efficiency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9446BB-C8B0-0C4C-AEE3-B890DF382F2E}"/>
              </a:ext>
            </a:extLst>
          </p:cNvPr>
          <p:cNvSpPr txBox="1"/>
          <p:nvPr/>
        </p:nvSpPr>
        <p:spPr>
          <a:xfrm>
            <a:off x="7731434" y="6611779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from: Jeff Setter</a:t>
            </a:r>
          </a:p>
        </p:txBody>
      </p:sp>
    </p:spTree>
    <p:extLst>
      <p:ext uri="{BB962C8B-B14F-4D97-AF65-F5344CB8AC3E}">
        <p14:creationId xmlns:p14="http://schemas.microsoft.com/office/powerpoint/2010/main" val="53367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6BFB09C-0F63-A341-A5C9-613BA51AAE8A}"/>
              </a:ext>
            </a:extLst>
          </p:cNvPr>
          <p:cNvSpPr txBox="1">
            <a:spLocks/>
          </p:cNvSpPr>
          <p:nvPr/>
        </p:nvSpPr>
        <p:spPr>
          <a:xfrm>
            <a:off x="628650" y="1480190"/>
            <a:ext cx="7886700" cy="4696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3"/>
            </a:pPr>
            <a:r>
              <a:rPr lang="en-US" dirty="0"/>
              <a:t>Configuration over JTAG is slow</a:t>
            </a:r>
          </a:p>
          <a:p>
            <a:pPr lvl="1"/>
            <a:r>
              <a:rPr lang="en-US" dirty="0"/>
              <a:t>Large applications with multiple kernels don’t fit on the CGRA – need fast reconfiguration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78A92-6A05-C847-A6C5-D86F77BD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Jade CGRA</a:t>
            </a:r>
          </a:p>
        </p:txBody>
      </p:sp>
    </p:spTree>
    <p:extLst>
      <p:ext uri="{BB962C8B-B14F-4D97-AF65-F5344CB8AC3E}">
        <p14:creationId xmlns:p14="http://schemas.microsoft.com/office/powerpoint/2010/main" val="297483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D35B-0D1A-D74B-96D5-41078C92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(application driven!) architectural changes in Garnet CGRA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24B1-0AD8-8642-8597-A5C06552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4200"/>
            <a:ext cx="7886700" cy="4406899"/>
          </a:xfrm>
        </p:spPr>
        <p:txBody>
          <a:bodyPr>
            <a:normAutofit lnSpcReduction="10000"/>
          </a:bodyPr>
          <a:lstStyle/>
          <a:p>
            <a:pPr marL="385763" indent="-385763">
              <a:buAutoNum type="arabicPeriod"/>
            </a:pPr>
            <a:r>
              <a:rPr lang="en-US" sz="2400" dirty="0"/>
              <a:t>Floating point support, and executing complex operations like divide using multiple PEs</a:t>
            </a:r>
          </a:p>
          <a:p>
            <a:pPr marL="385763" indent="-385763">
              <a:buAutoNum type="arabicPeriod"/>
            </a:pPr>
            <a:endParaRPr lang="en-US" sz="2400" dirty="0"/>
          </a:p>
          <a:p>
            <a:pPr marL="385763" indent="-385763">
              <a:buAutoNum type="arabicPeriod"/>
            </a:pPr>
            <a:r>
              <a:rPr lang="en-US" sz="2400" dirty="0"/>
              <a:t>Addition of a global buffer to create a memory hierarchy for efficiently executing neural networks, and double buffer support in all memories</a:t>
            </a:r>
          </a:p>
          <a:p>
            <a:pPr marL="385763" indent="-385763">
              <a:buAutoNum type="arabicPeriod"/>
            </a:pPr>
            <a:endParaRPr lang="en-US" sz="2400" dirty="0"/>
          </a:p>
          <a:p>
            <a:pPr marL="385763" indent="-385763">
              <a:buAutoNum type="arabicPeriod"/>
            </a:pPr>
            <a:r>
              <a:rPr lang="en-US" sz="2400" dirty="0"/>
              <a:t>Fast reconfiguration support using global buffer and control processor</a:t>
            </a:r>
          </a:p>
          <a:p>
            <a:pPr marL="385763" indent="-385763">
              <a:buAutoNum type="arabicPeriod"/>
            </a:pPr>
            <a:endParaRPr lang="en-US" sz="2400" dirty="0"/>
          </a:p>
          <a:p>
            <a:pPr marL="385763" indent="-385763">
              <a:buAutoNum type="arabicPeriod"/>
            </a:pPr>
            <a:r>
              <a:rPr lang="en-US" sz="2400" dirty="0"/>
              <a:t>Addition of configurable power domains </a:t>
            </a:r>
          </a:p>
        </p:txBody>
      </p:sp>
    </p:spTree>
    <p:extLst>
      <p:ext uri="{BB962C8B-B14F-4D97-AF65-F5344CB8AC3E}">
        <p14:creationId xmlns:p14="http://schemas.microsoft.com/office/powerpoint/2010/main" val="96533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2BDD-A2C3-B74F-A5FF-09C26DB9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Tomorrow’s talks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65B2D-E4EC-7147-B054-7D1F9A143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How did we update our design methodology to</a:t>
            </a:r>
          </a:p>
          <a:p>
            <a:pPr lvl="1"/>
            <a:r>
              <a:rPr lang="en-US" dirty="0"/>
              <a:t>Incorporate architectural changes easily </a:t>
            </a:r>
          </a:p>
          <a:p>
            <a:pPr lvl="1"/>
            <a:r>
              <a:rPr lang="en-US" dirty="0"/>
              <a:t>While maintaining an end-to-end application flow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6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0538-233A-8B4D-97DC-0741A3AA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Magma and </a:t>
            </a:r>
            <a:r>
              <a:rPr lang="en-US" dirty="0" err="1"/>
              <a:t>CoreIR</a:t>
            </a:r>
            <a:br>
              <a:rPr lang="en-US" dirty="0"/>
            </a:br>
            <a:r>
              <a:rPr lang="en-US" sz="2400" dirty="0">
                <a:solidFill>
                  <a:schemeClr val="dk1"/>
                </a:solidFill>
              </a:rPr>
              <a:t>Leonard Truong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7C29-B5CE-934A-B388-045851ADA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7437"/>
            <a:ext cx="7886700" cy="538597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Magma is our hardware description language embedded in Python</a:t>
            </a:r>
          </a:p>
          <a:p>
            <a:r>
              <a:rPr lang="en-US" sz="2400" dirty="0"/>
              <a:t>A magma circuit is basically a bunch of functional units wired together == Verilog module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Makes it possible to create higher-level domain-specific languages (DSLs)</a:t>
            </a:r>
          </a:p>
          <a:p>
            <a:pPr lvl="1"/>
            <a:r>
              <a:rPr lang="en-US" sz="2000" dirty="0"/>
              <a:t>For processors (peak), finite state machines (silica), verification (fault) etc.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A41BB-F8E9-BD42-A600-BE42A62C131B}"/>
              </a:ext>
            </a:extLst>
          </p:cNvPr>
          <p:cNvGrpSpPr/>
          <p:nvPr/>
        </p:nvGrpSpPr>
        <p:grpSpPr>
          <a:xfrm>
            <a:off x="1855403" y="3133111"/>
            <a:ext cx="5433194" cy="1591166"/>
            <a:chOff x="1855403" y="3259723"/>
            <a:chExt cx="5433194" cy="159116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22A4B3-D026-1048-896A-78345D589BD3}"/>
                </a:ext>
              </a:extLst>
            </p:cNvPr>
            <p:cNvGrpSpPr/>
            <p:nvPr/>
          </p:nvGrpSpPr>
          <p:grpSpPr>
            <a:xfrm>
              <a:off x="1855403" y="3372728"/>
              <a:ext cx="5433194" cy="1478161"/>
              <a:chOff x="1635250" y="3289649"/>
              <a:chExt cx="5433194" cy="1478161"/>
            </a:xfrm>
          </p:grpSpPr>
          <p:pic>
            <p:nvPicPr>
              <p:cNvPr id="5" name="droppedImage.png" descr="droppedImage.png">
                <a:extLst>
                  <a:ext uri="{FF2B5EF4-FFF2-40B4-BE49-F238E27FC236}">
                    <a16:creationId xmlns:a16="http://schemas.microsoft.com/office/drawing/2014/main" id="{E2CD57C1-F4BC-DD48-B511-044EF1728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75104" y="3292157"/>
                <a:ext cx="1093340" cy="1093340"/>
              </a:xfrm>
              <a:prstGeom prst="rect">
                <a:avLst/>
              </a:prstGeom>
              <a:ln w="25400"/>
            </p:spPr>
          </p:pic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501E57B7-23FC-7D4D-BA7F-D248A3C86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5250" y="3289649"/>
                <a:ext cx="1161412" cy="1478161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7" name="Scala">
                <a:extLst>
                  <a:ext uri="{FF2B5EF4-FFF2-40B4-BE49-F238E27FC236}">
                    <a16:creationId xmlns:a16="http://schemas.microsoft.com/office/drawing/2014/main" id="{71D47C77-88FE-D542-B14A-3CAD87BF46FD}"/>
                  </a:ext>
                </a:extLst>
              </p:cNvPr>
              <p:cNvSpPr txBox="1"/>
              <p:nvPr/>
            </p:nvSpPr>
            <p:spPr>
              <a:xfrm>
                <a:off x="1788756" y="4402018"/>
                <a:ext cx="854401" cy="3491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rPr lang="en-US" sz="1800" dirty="0"/>
                  <a:t>Python</a:t>
                </a:r>
                <a:endParaRPr sz="1800" dirty="0"/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E821B68B-C707-AD43-BC4C-2B31717C1FE2}"/>
                  </a:ext>
                </a:extLst>
              </p:cNvPr>
              <p:cNvSpPr/>
              <p:nvPr/>
            </p:nvSpPr>
            <p:spPr>
              <a:xfrm rot="10800000">
                <a:off x="3097697" y="3629391"/>
                <a:ext cx="2183114" cy="359518"/>
              </a:xfrm>
              <a:custGeom>
                <a:avLst/>
                <a:gdLst>
                  <a:gd name="connsiteX0" fmla="*/ 0 w 8325"/>
                  <a:gd name="connsiteY0" fmla="*/ 1247 h 10333"/>
                  <a:gd name="connsiteX1" fmla="*/ 8325 w 8325"/>
                  <a:gd name="connsiteY1" fmla="*/ 0 h 10333"/>
                  <a:gd name="connsiteX0" fmla="*/ 0 w 11078"/>
                  <a:gd name="connsiteY0" fmla="*/ 1609 h 10113"/>
                  <a:gd name="connsiteX1" fmla="*/ 11078 w 11078"/>
                  <a:gd name="connsiteY1" fmla="*/ 0 h 10113"/>
                  <a:gd name="connsiteX0" fmla="*/ 0 w 11150"/>
                  <a:gd name="connsiteY0" fmla="*/ 0 h 10277"/>
                  <a:gd name="connsiteX1" fmla="*/ 11150 w 11150"/>
                  <a:gd name="connsiteY1" fmla="*/ 804 h 10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50" h="10277" extrusionOk="0">
                    <a:moveTo>
                      <a:pt x="0" y="0"/>
                    </a:moveTo>
                    <a:cubicBezTo>
                      <a:pt x="0" y="0"/>
                      <a:pt x="5961" y="22579"/>
                      <a:pt x="11150" y="804"/>
                    </a:cubicBezTo>
                  </a:path>
                </a:pathLst>
              </a:custGeom>
              <a:ln w="12700">
                <a:solidFill>
                  <a:srgbClr val="000000"/>
                </a:solidFill>
                <a:miter lim="400000"/>
                <a:headEnd type="triangle"/>
              </a:ln>
            </p:spPr>
            <p:txBody>
              <a:bodyPr lIns="35719" tIns="35719" rIns="35719" bIns="35719" anchor="ctr"/>
              <a:lstStyle/>
              <a:p>
                <a:pPr>
                  <a:defRPr sz="4200" b="0"/>
                </a:pPr>
                <a:endParaRPr sz="2953"/>
              </a:p>
            </p:txBody>
          </p:sp>
          <p:sp>
            <p:nvSpPr>
              <p:cNvPr id="9" name="Scala">
                <a:extLst>
                  <a:ext uri="{FF2B5EF4-FFF2-40B4-BE49-F238E27FC236}">
                    <a16:creationId xmlns:a16="http://schemas.microsoft.com/office/drawing/2014/main" id="{479B0A5D-08FA-534F-B19A-4C5610C959A8}"/>
                  </a:ext>
                </a:extLst>
              </p:cNvPr>
              <p:cNvSpPr txBox="1"/>
              <p:nvPr/>
            </p:nvSpPr>
            <p:spPr>
              <a:xfrm>
                <a:off x="6088162" y="4397780"/>
                <a:ext cx="867225" cy="3491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rPr lang="en-US" sz="1800" dirty="0"/>
                  <a:t>Magma</a:t>
                </a:r>
                <a:endParaRPr sz="18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3C598B-D474-BF43-AE7F-A90CA167685A}"/>
                </a:ext>
              </a:extLst>
            </p:cNvPr>
            <p:cNvSpPr txBox="1"/>
            <p:nvPr/>
          </p:nvSpPr>
          <p:spPr>
            <a:xfrm>
              <a:off x="2925095" y="3259723"/>
              <a:ext cx="310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 meta-programs magma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D238EE3-63E7-7748-B67E-61078282B457}"/>
              </a:ext>
            </a:extLst>
          </p:cNvPr>
          <p:cNvSpPr txBox="1"/>
          <p:nvPr/>
        </p:nvSpPr>
        <p:spPr>
          <a:xfrm>
            <a:off x="2456452" y="4376255"/>
            <a:ext cx="3930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Much more powerful than </a:t>
            </a:r>
            <a:r>
              <a:rPr lang="en-US" dirty="0" err="1"/>
              <a:t>SystemVerilog’s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  <a:latin typeface="Courier" pitchFamily="2" charset="0"/>
                <a:cs typeface="Consolas" panose="020B0609020204030204" pitchFamily="49" charset="0"/>
              </a:rPr>
              <a:t>parameter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  <a:latin typeface="Courier" pitchFamily="2" charset="0"/>
                <a:cs typeface="Consolas" panose="020B0609020204030204" pitchFamily="49" charset="0"/>
              </a:rPr>
              <a:t>generate</a:t>
            </a:r>
            <a:r>
              <a:rPr lang="en-US" dirty="0"/>
              <a:t> and Genesis’s text-based templating!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A76F3-98D2-7C46-A3AC-86599EB10E58}"/>
              </a:ext>
            </a:extLst>
          </p:cNvPr>
          <p:cNvSpPr txBox="1"/>
          <p:nvPr/>
        </p:nvSpPr>
        <p:spPr>
          <a:xfrm>
            <a:off x="7610462" y="6611779"/>
            <a:ext cx="1560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from: Lenny Truong</a:t>
            </a:r>
          </a:p>
        </p:txBody>
      </p:sp>
    </p:spTree>
    <p:extLst>
      <p:ext uri="{BB962C8B-B14F-4D97-AF65-F5344CB8AC3E}">
        <p14:creationId xmlns:p14="http://schemas.microsoft.com/office/powerpoint/2010/main" val="2974184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7718</TotalTime>
  <Words>1844</Words>
  <Application>Microsoft Macintosh PowerPoint</Application>
  <PresentationFormat>On-screen Show (4:3)</PresentationFormat>
  <Paragraphs>596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Avenir Book</vt:lpstr>
      <vt:lpstr>Calibri</vt:lpstr>
      <vt:lpstr>Calibri Light</vt:lpstr>
      <vt:lpstr>Cambria Math</vt:lpstr>
      <vt:lpstr>Courier</vt:lpstr>
      <vt:lpstr>Office Theme</vt:lpstr>
      <vt:lpstr>CGRA Architecture and Design Methodology</vt:lpstr>
      <vt:lpstr>PowerPoint Presentation</vt:lpstr>
      <vt:lpstr>Challenges with Jade CGRA</vt:lpstr>
      <vt:lpstr>Challenges with Jade CGRA</vt:lpstr>
      <vt:lpstr>Challenges with Jade CGRA</vt:lpstr>
      <vt:lpstr>Challenges with Jade CGRA</vt:lpstr>
      <vt:lpstr>Key (application driven!) architectural changes in Garnet CGRA</vt:lpstr>
      <vt:lpstr>Tomorrow’s talks</vt:lpstr>
      <vt:lpstr>Magma and CoreIR Leonard Truong</vt:lpstr>
      <vt:lpstr>Magma Circuit</vt:lpstr>
      <vt:lpstr>Magma and CoreIR</vt:lpstr>
      <vt:lpstr>CoreIR Primitives</vt:lpstr>
      <vt:lpstr>CoreIR Passes</vt:lpstr>
      <vt:lpstr>PowerPoint Presentation</vt:lpstr>
      <vt:lpstr>PowerPoint Presentation</vt:lpstr>
      <vt:lpstr>Lassen and Peak Ross Daly</vt:lpstr>
      <vt:lpstr>Diablo</vt:lpstr>
      <vt:lpstr>Lassen</vt:lpstr>
      <vt:lpstr>Peak: PE DSL</vt:lpstr>
      <vt:lpstr>Peak</vt:lpstr>
      <vt:lpstr>Memory and Lake Taeyoung Kong, Qiaoyi Liu</vt:lpstr>
      <vt:lpstr>Global Buffer</vt:lpstr>
      <vt:lpstr>Global Buffer</vt:lpstr>
      <vt:lpstr>Interconnect and Canal Keyi Zhang</vt:lpstr>
      <vt:lpstr>Switch Box</vt:lpstr>
      <vt:lpstr>Interconnect and Canal</vt:lpstr>
      <vt:lpstr>CB design choices</vt:lpstr>
      <vt:lpstr>SB design choices</vt:lpstr>
      <vt:lpstr>Canal</vt:lpstr>
      <vt:lpstr>Garnet and Gemstone Raj Setaluri, Alex Carsello</vt:lpstr>
      <vt:lpstr>Gemstone Pass Example</vt:lpstr>
      <vt:lpstr>Gemstone Passes</vt:lpstr>
      <vt:lpstr>Gemstone Passes</vt:lpstr>
      <vt:lpstr>SoC Rick Bahr, Gedeon Nyengele, Teguh Hofstee</vt:lpstr>
      <vt:lpstr>Visual Applications and Halide-to-Hardware Jeff Setter, Xuan Yang</vt:lpstr>
      <vt:lpstr>Visual Applications and Halide-to-Hardware Jeff Setter, Xuan Yang</vt:lpstr>
      <vt:lpstr>Tomorrow’s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Priyanka Raina</dc:creator>
  <cp:lastModifiedBy>Priyanka Raina</cp:lastModifiedBy>
  <cp:revision>225</cp:revision>
  <cp:lastPrinted>2019-04-18T09:49:37Z</cp:lastPrinted>
  <dcterms:created xsi:type="dcterms:W3CDTF">2019-03-04T04:24:48Z</dcterms:created>
  <dcterms:modified xsi:type="dcterms:W3CDTF">2019-06-01T04:27:15Z</dcterms:modified>
</cp:coreProperties>
</file>